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883B"/>
    <a:srgbClr val="7C9D7E"/>
    <a:srgbClr val="A16400"/>
    <a:srgbClr val="7F99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5646"/>
  </p:normalViewPr>
  <p:slideViewPr>
    <p:cSldViewPr snapToGrid="0">
      <p:cViewPr varScale="1">
        <p:scale>
          <a:sx n="55" d="100"/>
          <a:sy n="55" d="100"/>
        </p:scale>
        <p:origin x="-12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DAE31-A38D-E84D-B899-31AC65F0E08E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578F9-2DD8-C840-AF5A-B8BC3D9F3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86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ro-RO" sz="1000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Bine ați venit la o </a:t>
            </a:r>
            <a:r>
              <a:rPr lang="ro-RO" sz="1200" dirty="0" smtClean="0">
                <a:solidFill>
                  <a:srgbClr val="FFC000"/>
                </a:solidFill>
                <a:latin typeface="Avenir Next" panose="020B0503020202020204" pitchFamily="34" charset="0"/>
              </a:rPr>
              <a:t>S</a:t>
            </a:r>
            <a:r>
              <a:rPr lang="ro-RO" sz="1200" dirty="0" smtClean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ăptămâna</a:t>
            </a:r>
            <a:r>
              <a:rPr lang="en-US" sz="1200" dirty="0" smtClean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ro-RO" sz="1200" dirty="0" smtClean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 Specială de Consacrare pentru Copii d</a:t>
            </a:r>
            <a:r>
              <a:rPr lang="ro-RO" sz="1050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espre cea mai uimitoare carte din lume</a:t>
            </a:r>
            <a:r>
              <a:rPr lang="en-US" sz="1050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—</a:t>
            </a:r>
          </a:p>
          <a:p>
            <a:pPr>
              <a:lnSpc>
                <a:spcPct val="110000"/>
              </a:lnSpc>
            </a:pPr>
            <a:r>
              <a:rPr lang="en-US" sz="1100" b="1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BIBL</a:t>
            </a:r>
            <a:r>
              <a:rPr lang="ro-RO" sz="1100" b="1" dirty="0" smtClean="0">
                <a:solidFill>
                  <a:schemeClr val="bg1"/>
                </a:solidFill>
                <a:latin typeface="Avenir Next" panose="020B0503020202020204" pitchFamily="34" charset="0"/>
              </a:rPr>
              <a:t>IA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!</a:t>
            </a: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această săptămână vom porni împreună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într-o călătorie minunată, explorând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comorile care se găsesc în paginile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 oricare altă carte; este o mărturie vie,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vibrantă despre iubirea, înțelepciunea și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puterea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 pregătiți-vă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vă afundați în minunile Scripturii pe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măsură ce descoperim cum Cuvântul lui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 influențează fiecare aspect al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vieții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noastre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Geneza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Apocalipsa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spune povestea iubirii lui Dumnezeu față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creația Lui, planul Său de răscumpărare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 Isus Hristos și făgăduința vieții veșnice.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plină de aventuri incitante, de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povești inspirate și adevăruri veșnice care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ță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caracterul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despre planul Său incredibil pentru fiecare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dintre noi. Ne rugăm ca această Săptămână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consacrare să vă apropie mai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054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Cuvântul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lui Dumnezeu mă ajută să cresc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PLANTEAZĂ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SEMINȚELE ADEVĂRULUI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e</a:t>
            </a:r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memorat</a:t>
            </a:r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  <a:r>
              <a:rPr lang="vi-VN" dirty="0" smtClean="0"/>
              <a:t>„Strâng Cuvântul Tău în</a:t>
            </a:r>
            <a:r>
              <a:rPr lang="ro-RO" dirty="0" smtClean="0"/>
              <a:t> </a:t>
            </a:r>
            <a:r>
              <a:rPr lang="vi-VN" dirty="0" smtClean="0"/>
              <a:t>inima mea, ca să nu păcătuiesc împotriva</a:t>
            </a:r>
            <a:r>
              <a:rPr lang="ro-RO" dirty="0" smtClean="0"/>
              <a:t> </a:t>
            </a:r>
            <a:r>
              <a:rPr lang="en-US" dirty="0" smtClean="0"/>
              <a:t>Ta” (</a:t>
            </a:r>
            <a:r>
              <a:rPr lang="en-US" dirty="0" err="1" smtClean="0"/>
              <a:t>Psalmii</a:t>
            </a:r>
            <a:r>
              <a:rPr lang="en-US" dirty="0" smtClean="0"/>
              <a:t> 119:11).</a:t>
            </a:r>
            <a:endParaRPr lang="ro-RO" dirty="0" smtClean="0"/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Te-ai întrebat vreodată cum poți să te apropii mai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 de Dumnezeu? Ei bine, dă-mi voie să-ți spun un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 secret – totul ține de Cuvântul Său! Cuvântul lui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 este ca o sămânță specială care, atunci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 este plantată în inimile noastre, ne ajută să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creștem în relația noastră cu El.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Psalmii 119:11 spune: „Strâng Cuvântul Tău 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inima mea, ca să nu păcătuiesc împotriva Ta.”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Imaginează-ți că ai în inimă un cufăr de comori (care este,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adevărat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mintea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ta),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ții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 ascunzi Cuvântul Său în inima ta, este ca și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 ai planta semințe de bunătate care te ajută să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 ceea ce este corect. Putem apoi să trăim într-un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place lui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 putem, așadar, să ascundem Cuvântul lui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inimile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noastre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cum ai ascunde o jucărie sub pat! În schimb, înseamnă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memorezi versete din Biblie, să înțelegi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înseamnă ele și să le lași să-ți ghideze gândurile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acțiunile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97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exemplu, poate că te simți foarte mânios pe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fratele sau sora ta pentru că a stricat ceva care era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pentru tine. În loc să țipi la ei sau să spargi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aparține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amintești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regele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David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Psalmii 133:1: „Iată ce plăcut și ce dulce este să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locuiască frații împreună.” Acest verset îți amintește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manifești bunătate și să te rogi pentru fratele tău,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chiar și atunci când ești supărat. Ești capabil să reacționezi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diferit de data aceasta! Aceasta înseamnă să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ascunzi Cuvântul lui Dumnezeu în inima ta.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 măsură ce vei crește, te vei confrunta cu diferite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provocări, cum ar fi să-ți faci prieteni, să faci față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unor situații dificile sau să alegi ceea ce este corect,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ușor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îndrumări pentru orice situație! Cu cât citești și înveți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el, cu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atât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înțelege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dragostea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 Dumnezeu și planul Său pentru tine.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Gândește-te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relația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așa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te-ai gândi la o grădină frumoasă. La fel cum plantele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nevoie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apă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soarelui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și de un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 bun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ște, și tu ai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nevoie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crește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punct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vedere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spiritual. Cu cât îți uzi mai mult inima cu Cuvântul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Său, cu atât mai mult vei înflori în persoana uimitoare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ai fost creată de Dumnezeu să fii!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Așadar, dragi prieteni, haideți să facem împreună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promisiune astăzi – să ascundem Cuvântul lui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 în inima noastră, să îl lăsăm să ne modeleze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viața și să ne apropiem de El în fiecare zi. Având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 lui Dumnezeu drept călăuză, nu avem limite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privește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creșterea noastră în dragostea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harul Său!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o-R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SĂ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NE GÂNDIM ÎMPREUNĂ</a:t>
            </a:r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ro-RO" sz="1200" dirty="0" smtClean="0"/>
              <a:t>1. </a:t>
            </a:r>
            <a:r>
              <a:rPr lang="it-IT" sz="1200" dirty="0" smtClean="0"/>
              <a:t>Ai un verset special pe care</a:t>
            </a:r>
            <a:r>
              <a:rPr lang="ro-RO" sz="1200" dirty="0" smtClean="0"/>
              <a:t> </a:t>
            </a:r>
            <a:r>
              <a:rPr lang="en-US" sz="1200" dirty="0" smtClean="0"/>
              <a:t>l-</a:t>
            </a:r>
            <a:r>
              <a:rPr lang="en-US" sz="1200" dirty="0" err="1" smtClean="0"/>
              <a:t>ai</a:t>
            </a:r>
            <a:r>
              <a:rPr lang="en-US" sz="1200" dirty="0" smtClean="0"/>
              <a:t> </a:t>
            </a:r>
            <a:r>
              <a:rPr lang="en-US" sz="1200" dirty="0" err="1" smtClean="0"/>
              <a:t>memorat</a:t>
            </a:r>
            <a:r>
              <a:rPr lang="en-US" sz="1200" dirty="0" smtClean="0"/>
              <a:t>?</a:t>
            </a:r>
          </a:p>
          <a:p>
            <a:pPr>
              <a:buNone/>
            </a:pPr>
            <a:r>
              <a:rPr lang="nl-NL" sz="1200" dirty="0" smtClean="0"/>
              <a:t>2. Este amuzant să te gândești</a:t>
            </a:r>
            <a:r>
              <a:rPr lang="ro-RO" sz="1200" dirty="0" smtClean="0"/>
              <a:t> </a:t>
            </a:r>
            <a:r>
              <a:rPr lang="en-US" sz="1200" dirty="0" smtClean="0"/>
              <a:t>la </a:t>
            </a:r>
            <a:r>
              <a:rPr lang="en-US" sz="1200" dirty="0" err="1" smtClean="0"/>
              <a:t>Cuvântul</a:t>
            </a:r>
            <a:r>
              <a:rPr lang="en-US" sz="1200" dirty="0" smtClean="0"/>
              <a:t> </a:t>
            </a:r>
            <a:r>
              <a:rPr lang="en-US" sz="1200" dirty="0" err="1" smtClean="0"/>
              <a:t>lui</a:t>
            </a:r>
            <a:r>
              <a:rPr lang="en-US" sz="1200" dirty="0" smtClean="0"/>
              <a:t> </a:t>
            </a:r>
            <a:r>
              <a:rPr lang="en-US" sz="1200" dirty="0" err="1" smtClean="0"/>
              <a:t>Dumnezeu</a:t>
            </a:r>
            <a:r>
              <a:rPr lang="ro-RO" sz="1200" dirty="0" smtClean="0"/>
              <a:t> </a:t>
            </a:r>
            <a:r>
              <a:rPr lang="it-IT" sz="1200" dirty="0" smtClean="0"/>
              <a:t>ca la o sămânță care crește.</a:t>
            </a:r>
            <a:r>
              <a:rPr lang="ro-RO" sz="1200" dirty="0" smtClean="0"/>
              <a:t> </a:t>
            </a:r>
            <a:r>
              <a:rPr lang="en-US" sz="1200" dirty="0" err="1" smtClean="0"/>
              <a:t>Poate</a:t>
            </a:r>
            <a:r>
              <a:rPr lang="en-US" sz="1200" dirty="0" smtClean="0"/>
              <a:t> data </a:t>
            </a:r>
            <a:r>
              <a:rPr lang="en-US" sz="1200" dirty="0" err="1" smtClean="0"/>
              <a:t>viitoare</a:t>
            </a:r>
            <a:r>
              <a:rPr lang="en-US" sz="1200" dirty="0" smtClean="0"/>
              <a:t> </a:t>
            </a:r>
            <a:r>
              <a:rPr lang="en-US" sz="1200" dirty="0" err="1" smtClean="0"/>
              <a:t>când</a:t>
            </a:r>
            <a:r>
              <a:rPr lang="en-US" sz="1200" dirty="0" smtClean="0"/>
              <a:t> </a:t>
            </a:r>
            <a:r>
              <a:rPr lang="en-US" sz="1200" dirty="0" err="1" smtClean="0"/>
              <a:t>te</a:t>
            </a:r>
            <a:r>
              <a:rPr lang="ro-RO" sz="1200" dirty="0" smtClean="0"/>
              <a:t> </a:t>
            </a:r>
            <a:r>
              <a:rPr lang="vi-VN" sz="1200" dirty="0" smtClean="0"/>
              <a:t>afli lângă o grădină sau când</a:t>
            </a:r>
            <a:r>
              <a:rPr lang="ro-RO" sz="1200" dirty="0" smtClean="0"/>
              <a:t> </a:t>
            </a:r>
            <a:r>
              <a:rPr lang="fr-FR" sz="1200" dirty="0" err="1" smtClean="0"/>
              <a:t>vezi</a:t>
            </a:r>
            <a:r>
              <a:rPr lang="fr-FR" sz="1200" dirty="0" smtClean="0"/>
              <a:t> un </a:t>
            </a:r>
            <a:r>
              <a:rPr lang="fr-FR" sz="1200" dirty="0" err="1" smtClean="0"/>
              <a:t>pachet</a:t>
            </a:r>
            <a:r>
              <a:rPr lang="fr-FR" sz="1200" dirty="0" smtClean="0"/>
              <a:t> de </a:t>
            </a:r>
            <a:r>
              <a:rPr lang="fr-FR" sz="1200" dirty="0" err="1" smtClean="0"/>
              <a:t>semin</a:t>
            </a:r>
            <a:r>
              <a:rPr lang="fr-FR" sz="1200" dirty="0" smtClean="0"/>
              <a:t>țe, îți</a:t>
            </a:r>
            <a:r>
              <a:rPr lang="ro-RO" sz="1200" dirty="0" smtClean="0"/>
              <a:t> </a:t>
            </a:r>
            <a:r>
              <a:rPr lang="en-US" sz="1200" dirty="0" err="1" smtClean="0"/>
              <a:t>vei</a:t>
            </a:r>
            <a:r>
              <a:rPr lang="en-US" sz="1200" dirty="0" smtClean="0"/>
              <a:t> </a:t>
            </a:r>
            <a:r>
              <a:rPr lang="en-US" sz="1200" dirty="0" err="1" smtClean="0"/>
              <a:t>aminti</a:t>
            </a:r>
            <a:r>
              <a:rPr lang="en-US" sz="1200" dirty="0" smtClean="0"/>
              <a:t> de </a:t>
            </a:r>
            <a:r>
              <a:rPr lang="en-US" sz="1200" dirty="0" err="1" smtClean="0"/>
              <a:t>Biblie</a:t>
            </a:r>
            <a:r>
              <a:rPr lang="en-US" sz="1200" dirty="0" smtClean="0"/>
              <a:t>.</a:t>
            </a:r>
            <a:endParaRPr lang="en-US" sz="1200" dirty="0" smtClean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549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Cuvântul lui Dumnezeu îmi oferă o imagine a lui Isus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ÎMI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ARATĂ CUM SĂ TRĂIESC CA EL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ro-RO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D</a:t>
            </a:r>
            <a:r>
              <a:rPr lang="en-US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e</a:t>
            </a:r>
            <a:r>
              <a:rPr lang="ro-RO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 memorat</a:t>
            </a:r>
            <a:r>
              <a:rPr lang="en-US" sz="12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en-US" sz="1200" dirty="0" smtClean="0"/>
              <a:t>„</a:t>
            </a:r>
            <a:r>
              <a:rPr lang="en-US" sz="1200" dirty="0" err="1" smtClean="0"/>
              <a:t>Cercetaţi</a:t>
            </a:r>
            <a:r>
              <a:rPr lang="en-US" sz="1200" dirty="0" smtClean="0"/>
              <a:t> </a:t>
            </a:r>
            <a:r>
              <a:rPr lang="en-US" sz="1200" dirty="0" err="1" smtClean="0"/>
              <a:t>Scripturile</a:t>
            </a:r>
            <a:r>
              <a:rPr lang="en-US" sz="1200" dirty="0" smtClean="0"/>
              <a:t>,</a:t>
            </a:r>
            <a:r>
              <a:rPr lang="ro-RO" sz="1200" dirty="0" smtClean="0"/>
              <a:t> </a:t>
            </a:r>
            <a:r>
              <a:rPr lang="vi-VN" sz="1200" dirty="0" smtClean="0"/>
              <a:t>pentru că socotiţi că în ele aveţi viaţa</a:t>
            </a:r>
            <a:r>
              <a:rPr lang="ro-RO" sz="1200" dirty="0" smtClean="0"/>
              <a:t> </a:t>
            </a:r>
            <a:r>
              <a:rPr lang="pt-BR" sz="1200" dirty="0" smtClean="0"/>
              <a:t>veşnică, dar tocmai ele mărturisesc</a:t>
            </a:r>
            <a:r>
              <a:rPr lang="ro-RO" sz="1200" dirty="0" smtClean="0"/>
              <a:t> </a:t>
            </a:r>
            <a:r>
              <a:rPr lang="en-US" sz="1200" dirty="0" err="1" smtClean="0"/>
              <a:t>despre</a:t>
            </a:r>
            <a:r>
              <a:rPr lang="en-US" sz="1200" dirty="0" smtClean="0"/>
              <a:t> Mine” (</a:t>
            </a:r>
            <a:r>
              <a:rPr lang="en-US" sz="1200" dirty="0" err="1" smtClean="0"/>
              <a:t>Ioan</a:t>
            </a:r>
            <a:r>
              <a:rPr lang="en-US" sz="1200" dirty="0" smtClean="0"/>
              <a:t> 5:39)</a:t>
            </a:r>
            <a:endParaRPr lang="ro-RO" sz="1200" dirty="0" smtClean="0"/>
          </a:p>
          <a:p>
            <a:pPr>
              <a:buNone/>
            </a:pPr>
            <a:endParaRPr lang="en-US" sz="1200" dirty="0" smtClean="0">
              <a:latin typeface="Avenir Next" panose="020B0503020202020204" pitchFamily="34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toată lumea L-a plăcut pe Isus când a trăit aici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 pământ, inclusiv mulți dintre liderii religioși. Poporul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 Dumnezeu, evreii, erau privilegiați să aibă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Scripturile. Ei le studiau pentru că așteptau cu nerăbdare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împlinirea promisiunii speciale referitoare la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Mântuitor – cineva despre care credeau că îi va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elibera de sub stăpânirea romanilor necruțători care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invadaseră țara.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 nefericire, mulți au studiat Scripturile fără 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 ca Dumnezeu să-i ajute să înțeleagă ceea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citeau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citeau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Scripturile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țeau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 trebuiau să facă lucrul acesta, fără să știe că acestea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aveau o putere vie. Acest lucru i-a orbit împiedicându-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să vadă adevărul cu privire la modul în care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avea să vină Mântuitorul. Ei au ratat ceea ce profetul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Isaia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scrisese în Isaia 53, că Mântuitorul avea să vină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 o persoană umilă. Mulți au pierdut ocazia de 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a-L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cunoaște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deveni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prietenii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trăia cu ei în fiecare zi. Au pierdut șansa de a vedea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dragostea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viața lui Isus. Isus a venit să ne arate cum să ne supunem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 Dumnezeu și cum să ne iubim unii pe alții,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indiferent cât de dificilă este viața.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cazul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oameni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vremea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ușor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 să cădem în capcana de a citi Biblia în fiecare zi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fără a face din Isus prietenul nostru. Biblia are puterea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vindecare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inimile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noastre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frânte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de a ne elibera de obiceiurile noastre păcătoase.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 putem experimenta această putere doar atunci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 alegem să interacționăm cu Biblia pentru ceea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este cu adevărat, Cuvântul viu al lui Dumnezeu.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12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copilărie, obișnuiam să merg la biserică, dar nu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 crezut niciodată că Dumnezeu mă iubește, pentru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 trecusem prin niște lucruri dificile. Credeam că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 mă pedepsește. Am încercat să devin o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persoană bună, mergând la biserică și făcând lucruri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frumoase pentru alții, dar inima mea nu se conecta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ceilalți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oameni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3:17, care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adevăr, n-a trimis pe Fiul Său în lume ca să judece lumea,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 ca lumea să fie mântuită prin El.” Acest verset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 Scriptură a înlăturat presiunea de a fi o persoană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bună, care mă apăsa. Am învățat că singura cale spre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pace și spre a trăi o viață biruitoare este de a-L face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prietenul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 vrea să fie prietenul tău special pentru a-ți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putea arăta secretele pe care le are pentru tine în Cuvântul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Său și lucrarea specială pe care o are pentru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tine în această lume. Îl vei invita pe Duhul Său cel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Sfânt să te călăuzească de fiecare dată când citești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Biblia? Îți vei face timp să te oprești și să asculți vocea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 atunci când îți vorbește? Mă rog să experimentezi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dragostea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prezența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nedescris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 măsură ce te conectezi cu Isus prin intermediul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SĂ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NE GÂNDIM ÎMPREUNĂ</a:t>
            </a:r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ro-RO" sz="1200" dirty="0" smtClean="0"/>
              <a:t>1. </a:t>
            </a:r>
            <a:r>
              <a:rPr lang="fr-FR" sz="1200" dirty="0" smtClean="0"/>
              <a:t>Ce a </a:t>
            </a:r>
            <a:r>
              <a:rPr lang="fr-FR" sz="1200" dirty="0" err="1" smtClean="0"/>
              <a:t>făcut</a:t>
            </a:r>
            <a:r>
              <a:rPr lang="fr-FR" sz="1200" dirty="0" smtClean="0"/>
              <a:t> </a:t>
            </a:r>
            <a:r>
              <a:rPr lang="fr-FR" sz="1200" dirty="0" err="1" smtClean="0"/>
              <a:t>Cuvântul</a:t>
            </a:r>
            <a:r>
              <a:rPr lang="fr-FR" sz="1200" dirty="0" smtClean="0"/>
              <a:t> lui </a:t>
            </a:r>
            <a:r>
              <a:rPr lang="fr-FR" sz="1200" dirty="0" err="1" smtClean="0"/>
              <a:t>Dumnezeu</a:t>
            </a:r>
            <a:r>
              <a:rPr lang="ro-RO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Teacher Faith?</a:t>
            </a:r>
          </a:p>
          <a:p>
            <a:pPr>
              <a:buNone/>
            </a:pPr>
            <a:r>
              <a:rPr lang="vi-VN" sz="1200" dirty="0" smtClean="0"/>
              <a:t>2. Ce ai învățat despre Isus prin citirea</a:t>
            </a:r>
            <a:r>
              <a:rPr lang="ro-RO" sz="1200" dirty="0" smtClean="0"/>
              <a:t> </a:t>
            </a:r>
            <a:r>
              <a:rPr lang="vi-VN" sz="1200" dirty="0" smtClean="0"/>
              <a:t>Cuvântului Său?</a:t>
            </a:r>
            <a:endParaRPr lang="en-US" sz="1200" dirty="0" smtClean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659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2400" b="0" dirty="0" smtClean="0">
                <a:latin typeface="Helvetica" pitchFamily="2" charset="0"/>
              </a:rPr>
              <a:t>Cuvântul lui Dumnezeu îmi dă Pace</a:t>
            </a:r>
            <a:r>
              <a:rPr lang="en-US" sz="1800" dirty="0" smtClean="0">
                <a:effectLst/>
                <a:latin typeface="Helvetica" pitchFamily="2" charset="0"/>
              </a:rPr>
              <a:t/>
            </a:r>
            <a:br>
              <a:rPr lang="en-US" sz="1800" dirty="0" smtClean="0">
                <a:effectLst/>
                <a:latin typeface="Helvetica" pitchFamily="2" charset="0"/>
              </a:rPr>
            </a:br>
            <a:r>
              <a:rPr lang="ro-RO" sz="1200" dirty="0" smtClean="0">
                <a:solidFill>
                  <a:srgbClr val="C00000"/>
                </a:solidFill>
                <a:latin typeface="Helvetica" pitchFamily="2" charset="0"/>
                <a:cs typeface="Didot" panose="02000503000000020003" pitchFamily="2" charset="-79"/>
              </a:rPr>
              <a:t>GĂSIND FERICIRE ȘI ALINARE Î</a:t>
            </a:r>
            <a:r>
              <a:rPr lang="en-US" sz="1200" dirty="0" smtClean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 BIBL</a:t>
            </a:r>
            <a:r>
              <a:rPr lang="ro-RO" sz="1200" dirty="0" smtClean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I</a:t>
            </a:r>
            <a:r>
              <a:rPr lang="en-US" sz="1200" dirty="0" smtClean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endParaRPr lang="ro-RO" sz="1200" dirty="0" smtClean="0">
              <a:solidFill>
                <a:srgbClr val="C00000"/>
              </a:solidFill>
              <a:effectLst/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sz="1200" b="0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D</a:t>
            </a:r>
            <a:r>
              <a:rPr lang="en-US" sz="1200" b="0" dirty="0" smtClean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>e</a:t>
            </a:r>
            <a:r>
              <a:rPr lang="ro-RO" sz="1200" b="0" dirty="0" smtClean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> memorat</a:t>
            </a:r>
            <a:r>
              <a:rPr lang="en-US" sz="1200" b="1" dirty="0" smtClean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en-US" sz="1200" dirty="0" smtClean="0"/>
              <a:t>„V-am </a:t>
            </a:r>
            <a:r>
              <a:rPr lang="en-US" sz="1200" dirty="0" err="1" smtClean="0"/>
              <a:t>spus</a:t>
            </a:r>
            <a:r>
              <a:rPr lang="en-US" sz="1200" dirty="0" smtClean="0"/>
              <a:t> </a:t>
            </a:r>
            <a:r>
              <a:rPr lang="en-US" sz="1200" dirty="0" err="1" smtClean="0"/>
              <a:t>aceste</a:t>
            </a:r>
            <a:r>
              <a:rPr lang="en-US" sz="1200" dirty="0" smtClean="0"/>
              <a:t> </a:t>
            </a:r>
            <a:r>
              <a:rPr lang="en-US" sz="1200" dirty="0" err="1" smtClean="0"/>
              <a:t>lucruri</a:t>
            </a:r>
            <a:r>
              <a:rPr lang="en-US" sz="1200" dirty="0" smtClean="0"/>
              <a:t> ca</a:t>
            </a:r>
            <a:r>
              <a:rPr lang="ro-RO" sz="1200" dirty="0" smtClean="0"/>
              <a:t> </a:t>
            </a:r>
            <a:r>
              <a:rPr lang="vi-VN" sz="1200" dirty="0" smtClean="0"/>
              <a:t>să aveți pace în Mine. În lume veți avea</a:t>
            </a:r>
            <a:r>
              <a:rPr lang="ro-RO" sz="1200" dirty="0" smtClean="0"/>
              <a:t> </a:t>
            </a:r>
            <a:r>
              <a:rPr lang="vi-VN" sz="1200" dirty="0" smtClean="0"/>
              <a:t>necazuri, dar, îndrăzniți, Eu am biruit</a:t>
            </a:r>
            <a:r>
              <a:rPr lang="ro-RO" sz="1200" dirty="0" smtClean="0"/>
              <a:t> </a:t>
            </a:r>
            <a:r>
              <a:rPr lang="en-US" sz="1200" dirty="0" err="1" smtClean="0"/>
              <a:t>lumea</a:t>
            </a:r>
            <a:r>
              <a:rPr lang="en-US" sz="1200" dirty="0" smtClean="0"/>
              <a:t>” (</a:t>
            </a:r>
            <a:r>
              <a:rPr lang="en-US" sz="1200" dirty="0" err="1" smtClean="0"/>
              <a:t>Ioan</a:t>
            </a:r>
            <a:r>
              <a:rPr lang="en-US" sz="1200" dirty="0" smtClean="0"/>
              <a:t> 16:33)</a:t>
            </a:r>
            <a:endParaRPr lang="en-US" sz="1800" dirty="0" smtClean="0">
              <a:latin typeface="Avenir Next" panose="020B0503020202020204" pitchFamily="34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înseamnă „pace”? Pacea este atunci când totul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calm,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liniștit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fericit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Este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atunci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ghemuiești în pătura ta preferată și te simți încălzit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confortabil. Pacea înseamnă să nu fii speriat sau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îngrijorat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Știați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există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loc special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găsi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întotdeauna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pace? Este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16:33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„V-am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lucruri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aveți pace în Mine. În lume veți avea necazuri,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dar, îndrăzniți, Eu am biruit lumea.” Acest verset este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mesaj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special din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care ne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amintește că, chiar și atunci când lucrurile devin dificile,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putem găsi pacea în El.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 eram mic, îmi era frică de întuneric. Îmi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amintesc că îmi era atât de frică încât nici măcar nu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îmi întorceam spatele de la perete în pat, în caz că se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întâmpla ceva înfricoșător în spatele meu. Singurul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 în care puteam să dorm era cu spatele la perete.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 chiar și atunci îmi lua mult timp să adorm.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Dimineața mă trezeam obosită pentru că nu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dormisem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01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Mama mea a observat că eram mereu obosită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m-a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întrebat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I-am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povestit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frica mea de întuneric și despre faptul că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puteam dormi decât cu spatele la perete.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 mi-a dat o idee grozavă pentru a mă ajuta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mă simt mai bine. Mi-a spus: „În seara asta,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 te duci la culcare, deschide-ți Biblia la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Psalmul 91 și citește-l cu voce tare. Apoi lasă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 deschisă lângă pernă toată noaptea.” La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început nu am văzut cum lucrul acesta m-ar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putea ajuta să adorm. Dar știți ceva?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noapte a fost în regulă. În a doua și a treia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noapte, am început să mă simt mai calmă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mai relaxată de fiecare dată când citeam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Psalmul 91 înainte de a stinge lumina. Chiar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funcționa! Mi-a dat pace. Și mai știți ceva? Chiar am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învățat tot psalmul pe de rost! Acum, ori de câte ori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mă simt stresată sau îngrijorată, recitesc Psalmul 91,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iar acesta mă ajută să mă simt din nou liniștită.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 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dă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pace? 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ajută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ne simțim mai bine în interior, dându-ne pace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inimile noastre. Ne amintește că nu trebuie să ne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facem griji și ne încurajează să avem gânduri pozitive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fericite. Ne amintește că nu suntem niciodată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singuri. Atunci când urmăm Cuvântul lui Dumnezeu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trăim conform învățăturilor Sale, experimentăm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sentiment de pace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inimile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noastre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un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prețios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care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nevoie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pace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mângâiere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Data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viitoare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îngrijorat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tulburat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deschide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citește un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verset și lasă pacea lui Dumnezeu să-ți umple inima.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sz="1200" b="0" dirty="0" smtClean="0">
                <a:solidFill>
                  <a:srgbClr val="C00000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NE GÂNDIM ÎMPREUNĂ</a:t>
            </a:r>
            <a:r>
              <a:rPr lang="en-US" sz="1200" b="0" dirty="0" smtClean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endParaRPr lang="ro-RO" sz="1200" b="0" dirty="0" smtClean="0">
              <a:solidFill>
                <a:srgbClr val="C00000"/>
              </a:solidFill>
              <a:effectLst/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buNone/>
            </a:pPr>
            <a:r>
              <a:rPr lang="vi-VN" sz="1200" dirty="0" smtClean="0"/>
              <a:t>1. Cum crezi că a-ți aduce aminte de</a:t>
            </a:r>
            <a:r>
              <a:rPr lang="ro-RO" sz="1200" dirty="0" smtClean="0"/>
              <a:t> </a:t>
            </a:r>
            <a:r>
              <a:rPr lang="en-US" sz="1200" dirty="0" err="1" smtClean="0"/>
              <a:t>promisiunea</a:t>
            </a:r>
            <a:r>
              <a:rPr lang="en-US" sz="1200" dirty="0" smtClean="0"/>
              <a:t> </a:t>
            </a:r>
            <a:r>
              <a:rPr lang="en-US" sz="1200" dirty="0" err="1" smtClean="0"/>
              <a:t>lui</a:t>
            </a:r>
            <a:r>
              <a:rPr lang="en-US" sz="1200" dirty="0" smtClean="0"/>
              <a:t> </a:t>
            </a:r>
            <a:r>
              <a:rPr lang="en-US" sz="1200" dirty="0" err="1" smtClean="0"/>
              <a:t>Isus</a:t>
            </a:r>
            <a:r>
              <a:rPr lang="en-US" sz="1200" dirty="0" smtClean="0"/>
              <a:t> </a:t>
            </a:r>
            <a:r>
              <a:rPr lang="en-US" sz="1200" dirty="0" err="1" smtClean="0"/>
              <a:t>privitoare</a:t>
            </a:r>
            <a:r>
              <a:rPr lang="en-US" sz="1200" dirty="0" smtClean="0"/>
              <a:t> la pace</a:t>
            </a:r>
            <a:r>
              <a:rPr lang="ro-RO" sz="1200" dirty="0" smtClean="0"/>
              <a:t> </a:t>
            </a:r>
            <a:r>
              <a:rPr lang="it-IT" sz="1200" dirty="0" smtClean="0"/>
              <a:t>te poate ajuta să te simți mai bine în</a:t>
            </a:r>
            <a:r>
              <a:rPr lang="ro-RO" sz="1200" dirty="0" smtClean="0"/>
              <a:t> </a:t>
            </a:r>
            <a:r>
              <a:rPr lang="vi-VN" sz="1200" dirty="0" smtClean="0"/>
              <a:t>vremuri grele sau înfricoșătoare?</a:t>
            </a:r>
          </a:p>
          <a:p>
            <a:pPr>
              <a:buNone/>
            </a:pPr>
            <a:r>
              <a:rPr lang="it-IT" sz="1200" dirty="0" smtClean="0"/>
              <a:t>2. Te poți gândi la un moment în care</a:t>
            </a:r>
            <a:r>
              <a:rPr lang="ro-RO" sz="1200" dirty="0" smtClean="0"/>
              <a:t> </a:t>
            </a:r>
            <a:r>
              <a:rPr lang="it-IT" sz="1200" dirty="0" smtClean="0"/>
              <a:t>citirea unei istorisiri biblice sau ascultarea</a:t>
            </a:r>
            <a:r>
              <a:rPr lang="ro-RO" sz="1200" dirty="0" smtClean="0"/>
              <a:t> </a:t>
            </a:r>
            <a:r>
              <a:rPr lang="fr-FR" sz="1200" dirty="0" err="1" smtClean="0"/>
              <a:t>unui</a:t>
            </a:r>
            <a:r>
              <a:rPr lang="fr-FR" sz="1200" dirty="0" smtClean="0"/>
              <a:t> verset </a:t>
            </a:r>
            <a:r>
              <a:rPr lang="fr-FR" sz="1200" dirty="0" err="1" smtClean="0"/>
              <a:t>biblic</a:t>
            </a:r>
            <a:r>
              <a:rPr lang="fr-FR" sz="1200" dirty="0" smtClean="0"/>
              <a:t> te-a </a:t>
            </a:r>
            <a:r>
              <a:rPr lang="fr-FR" sz="1200" dirty="0" err="1" smtClean="0"/>
              <a:t>ajutat</a:t>
            </a:r>
            <a:r>
              <a:rPr lang="fr-FR" sz="1200" dirty="0" smtClean="0"/>
              <a:t> </a:t>
            </a:r>
            <a:r>
              <a:rPr lang="fr-FR" sz="1200" dirty="0" err="1" smtClean="0"/>
              <a:t>să</a:t>
            </a:r>
            <a:r>
              <a:rPr lang="ro-RO" sz="1200" dirty="0" smtClean="0"/>
              <a:t> </a:t>
            </a:r>
            <a:r>
              <a:rPr lang="en-US" sz="1200" dirty="0" err="1" smtClean="0"/>
              <a:t>te</a:t>
            </a:r>
            <a:r>
              <a:rPr lang="en-US" sz="1200" dirty="0" smtClean="0"/>
              <a:t> </a:t>
            </a:r>
            <a:r>
              <a:rPr lang="en-US" sz="1200" dirty="0" err="1" smtClean="0"/>
              <a:t>simți</a:t>
            </a:r>
            <a:r>
              <a:rPr lang="en-US" sz="1200" dirty="0" smtClean="0"/>
              <a:t> </a:t>
            </a:r>
            <a:r>
              <a:rPr lang="en-US" sz="1200" dirty="0" err="1" smtClean="0"/>
              <a:t>liniștit</a:t>
            </a:r>
            <a:r>
              <a:rPr lang="en-US" sz="1200" dirty="0" smtClean="0"/>
              <a:t> </a:t>
            </a:r>
            <a:r>
              <a:rPr lang="en-US" sz="1200" dirty="0" err="1" smtClean="0"/>
              <a:t>sau</a:t>
            </a:r>
            <a:r>
              <a:rPr lang="en-US" sz="1200" dirty="0" smtClean="0"/>
              <a:t> </a:t>
            </a:r>
            <a:r>
              <a:rPr lang="en-US" sz="1200" dirty="0" err="1" smtClean="0"/>
              <a:t>curajos</a:t>
            </a:r>
            <a:r>
              <a:rPr lang="en-US" sz="1200" dirty="0" smtClean="0"/>
              <a:t>?</a:t>
            </a:r>
            <a:endParaRPr lang="en-US" sz="1200" dirty="0" smtClean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638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dirty="0" smtClean="0"/>
              <a:t>Cuvântul lui Dumnezeu îmi oferă ceva de împărtășit altora</a:t>
            </a:r>
            <a:r>
              <a:rPr lang="en-US" sz="1200" b="1" dirty="0" smtClean="0">
                <a:effectLst/>
                <a:latin typeface="Avenir Next" panose="020B0503020202020204" pitchFamily="34" charset="0"/>
              </a:rPr>
              <a:t/>
            </a:r>
            <a:br>
              <a:rPr lang="en-US" sz="1200" b="1" dirty="0" smtClean="0">
                <a:effectLst/>
                <a:latin typeface="Avenir Next" panose="020B0503020202020204" pitchFamily="34" charset="0"/>
              </a:rPr>
            </a:br>
            <a:r>
              <a:rPr lang="ro-RO" sz="1050" dirty="0" smtClean="0">
                <a:solidFill>
                  <a:srgbClr val="83883B"/>
                </a:solidFill>
                <a:latin typeface="Avenir Next" panose="020B0503020202020204" pitchFamily="34" charset="0"/>
                <a:cs typeface="Didot" panose="02000503000000020003" pitchFamily="2" charset="-79"/>
              </a:rPr>
              <a:t>CEVA </a:t>
            </a:r>
            <a:r>
              <a:rPr lang="en-US" sz="105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INCREDIB</a:t>
            </a:r>
            <a:r>
              <a:rPr lang="ro-RO" sz="105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I</a:t>
            </a:r>
            <a:r>
              <a:rPr lang="en-US" sz="105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L </a:t>
            </a:r>
            <a:r>
              <a:rPr lang="ro-RO" sz="1050" dirty="0" smtClean="0">
                <a:solidFill>
                  <a:srgbClr val="83883B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Î</a:t>
            </a:r>
            <a:r>
              <a:rPr lang="en-US" sz="105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 I</a:t>
            </a:r>
            <a:r>
              <a:rPr lang="ro-RO" sz="105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NSU</a:t>
            </a:r>
            <a:r>
              <a:rPr lang="en-US" sz="105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L</a:t>
            </a:r>
            <a:r>
              <a:rPr lang="ro-RO" sz="105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A </a:t>
            </a:r>
            <a:r>
              <a:rPr lang="en-US" sz="105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ROYALE</a:t>
            </a:r>
            <a:endParaRPr lang="ro-RO" sz="1050" dirty="0" smtClean="0">
              <a:solidFill>
                <a:srgbClr val="83883B"/>
              </a:solidFill>
              <a:effectLst/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sz="1200" b="0" dirty="0" smtClean="0">
                <a:solidFill>
                  <a:srgbClr val="83883B"/>
                </a:solidFill>
                <a:effectLst/>
                <a:latin typeface="Avenir Next" panose="020B0503020202020204" pitchFamily="34" charset="0"/>
              </a:rPr>
              <a:t>De memorat</a:t>
            </a:r>
            <a:r>
              <a:rPr lang="en-US" sz="1200" b="0" dirty="0" smtClean="0">
                <a:solidFill>
                  <a:srgbClr val="83883B"/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vi-VN" sz="1200" dirty="0" smtClean="0"/>
              <a:t>„Căci Îi vei fi martor față de</a:t>
            </a:r>
            <a:r>
              <a:rPr lang="ro-RO" sz="1200" dirty="0" smtClean="0"/>
              <a:t> </a:t>
            </a:r>
            <a:r>
              <a:rPr lang="it-IT" sz="1200" dirty="0" smtClean="0"/>
              <a:t>toți oamenii, pentru lucrurile pe care le-ai</a:t>
            </a:r>
            <a:r>
              <a:rPr lang="ro-RO" sz="1200" dirty="0" smtClean="0"/>
              <a:t> </a:t>
            </a:r>
            <a:r>
              <a:rPr lang="vi-VN" sz="1200" dirty="0" smtClean="0"/>
              <a:t>văzut și auzit” (Faptele apostolilor 22:15)</a:t>
            </a:r>
            <a:endParaRPr lang="en-US" sz="1200" dirty="0" smtClean="0"/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Fusese o zi lungă, plină de drumeții și de cărat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rucsacurile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Isle Royale, un parc naț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ional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 o insulă de pe Lacul Superior din Statele Unite.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Acesta este genul de loc care merită o călătorie lungă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dificilă pentru a ajunge acolo. Conduseserăm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 mult de opt ore și campaserăm peste noapte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 a fi pregătiți să facem dimineața plimbarea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șase ore cu barca pentru a ajunge pe insulă. 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momentul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am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ajuns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sfârșit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eram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deja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epuizați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Ne-am pus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rucsacurile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pornit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drum.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kilometri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înainte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putea merge la culcare. Ziua următoare am petrecut-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iarăși în drumeție. Am făcut acest lucru zi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după zi, până când călătoria noastră s-a apropiat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sfârșit. Văzuserăm gâște și elani, o lebădă, o vulpe,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șerpi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copaci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Ne-am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distrat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admirând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 penultima noastră noapte pe insulă și ne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odihneam picioarele obosite și umerii dureroși. Stăteam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 un doc și priveam Lacul Superior strălucind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soarele de după-amiază. În timp ce mă uitam la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apă, a trebuit să clipesc pentru a mă asigura că ceea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vedeam era real! I-am spus soției mele să se uite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repede și a văzut și ea – chiar în fața noastră. Le-am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făcut cu mâna celorlalți turiști care se aflau în apropiere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 să poată vedea și ei. Era o întreagă familie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râu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înotat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până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locul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stăteam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s-au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repezit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înotând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încoace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încolo. Se urmăreau una pe alta, făcând răsuciri și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salturi în timp ce zburau prin apă, până pe stâncile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înapoi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5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vom uita niciodată bucuria de a vedea acele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vidre jucându-se în apă. A fost cam singurul lucru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despre care oricare dintre cei din tabără a putut vorbi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acea seară, în timp ce luam cina și conversam.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pot decât să îmi imaginez cât de încântați am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 dacă L-am vedea pe Creator, dacă creația Lui ne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atâta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bucurie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să vorbim.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vi-V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Atunci când aprofundăm Cuvântul lui Dumnezeu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explorăm comorile care sunt ascunse acolo,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fapt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fiecare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Deschideți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vă Biblia și petreceți timp căutându-L. Când Îl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veți găsi, sunt sigur că veți dori să le povestiți și altora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sz="1200" b="0" dirty="0" smtClean="0">
                <a:solidFill>
                  <a:srgbClr val="83883B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NE GÂNDIM ÎMPREUNĂ</a:t>
            </a:r>
            <a:r>
              <a:rPr lang="en-US" sz="1200" b="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endParaRPr lang="ro-RO" sz="1200" b="0" dirty="0" smtClean="0">
              <a:solidFill>
                <a:srgbClr val="83883B"/>
              </a:solidFill>
              <a:effectLst/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buNone/>
            </a:pPr>
            <a:r>
              <a:rPr lang="it-IT" sz="1200" dirty="0" smtClean="0"/>
              <a:t>1. Numește o persoană cu care ai vrea să</a:t>
            </a:r>
            <a:r>
              <a:rPr lang="ro-RO" sz="1200" dirty="0" smtClean="0"/>
              <a:t> </a:t>
            </a:r>
            <a:r>
              <a:rPr lang="vi-VN" sz="1200" dirty="0" smtClean="0"/>
              <a:t>împărtășești Cuvântul lui Dumnezeu.</a:t>
            </a:r>
          </a:p>
          <a:p>
            <a:pPr>
              <a:buNone/>
            </a:pPr>
            <a:r>
              <a:rPr lang="vi-VN" sz="1200" dirty="0" smtClean="0"/>
              <a:t>2. În această săptămână poate poți desena</a:t>
            </a:r>
            <a:r>
              <a:rPr lang="ro-RO" sz="1200" dirty="0" smtClean="0"/>
              <a:t> </a:t>
            </a:r>
            <a:r>
              <a:rPr lang="pt-BR" sz="1200" dirty="0" smtClean="0"/>
              <a:t>o imagine sau poți face o felicitare</a:t>
            </a:r>
            <a:r>
              <a:rPr lang="ro-RO" sz="1200" dirty="0" smtClean="0"/>
              <a:t> </a:t>
            </a:r>
            <a:r>
              <a:rPr lang="vi-VN" sz="1200" dirty="0" smtClean="0"/>
              <a:t>cu versetul tău biblic favorit pe care să</a:t>
            </a:r>
            <a:r>
              <a:rPr lang="ro-RO" sz="1200" dirty="0" smtClean="0"/>
              <a:t> </a:t>
            </a:r>
            <a:r>
              <a:rPr lang="it-IT" sz="1200" dirty="0" smtClean="0"/>
              <a:t>o oferi unei persoane speciale.</a:t>
            </a:r>
            <a:endParaRPr lang="en-US" sz="1200" dirty="0" smtClean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  <a:cs typeface="Didot" panose="02000503000000020003" pitchFamily="2" charset="-79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75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au în comun un stilou, un creion și o pensulă?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cineva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 artist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folosește o pensulă pentru a crea opere de artă. Un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 folosește un stilou sau un creion la școală pentru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folosește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creion pentru a scrie o carte.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161516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este cartea voastră favorită? Ce anume credeți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 face o carte mai valoroasă decât alta? Vedeți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voi, importanța cărții nu constă neapărat în stiloul cu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a fost scrisă, ci în conținutul și autorul ei.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161516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săptămâna aceasta vom învăța despre Biblie.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Știați că Biblia este cea mai printată și citită carte din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lume? Este scrisă în mai multe limbi decât oricare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altă carte. De ce credeți că milioane de oameni cred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 Biblia este cea mai importantă carte pentru viața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noastră? Iată o informație esențială: însăși Biblia explică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 în care a fost scrisă. Să ne uităm la unul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dintre pasajele care ne ajută să înțelegem mai bine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Biblia. Se găsește în 2 Petru 1:20-21.</a:t>
            </a:r>
            <a:endParaRPr lang="en-US" dirty="0">
              <a:solidFill>
                <a:srgbClr val="161516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67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„Fiindcă, mai întâi de toate, să ştiţi că nicio prorocie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 Scriptură nu se tâlcuieşte singură. Căci nicio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prorocie n-a fost adusă prin voia omului; ci oamenii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vorbit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mânaţi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Duhul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Sfânt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urmare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profeția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vine de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Fiecare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gând scris este călăuzit de Duhul Sfânt și nicio profeție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este scrisă pe baza propriilor idei ale profetului.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161516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 este unică în ideea că ne oferă o imagine 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întâmpla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Aceasta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numim „profeție”. Când studiem Biblia, vedem multe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profeții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s-au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împlinit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deja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Oamenii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au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ții nu le-au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gândire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schimb, autorul principal este Dumnezeu, care i-a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călăuzit pe scriitori prin Duhul Sfânt.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Aceasta înseamnă că ei au fost scribii prin care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 a lucrat, dar Dumnezeu era autorul principal.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 declară că Dumnezeu cunoaște începutul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sfârșitul și că a folosit oameni numiți profeți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întâmpla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știm lucrul acesta și să nu ne fie teamă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>
              <a:solidFill>
                <a:srgbClr val="161516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161516"/>
                </a:solidFill>
                <a:effectLst/>
                <a:latin typeface="Helvetica" pitchFamily="2" charset="0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lucrul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zilele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noastre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întâmplă lucruri îngrozitoare. Dar Biblia scrie că într-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întoarce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face ca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lucrurile să fie iarăși la fel ca atunci când le-a creat. El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 distruge răul, boala și moartea. Iar cei care au murit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deja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credința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înviați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Nu-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așa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 e uimitor? Sunt atât de recunoscător că Dumnezeu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ne-a dat Biblia pentru a ne da speranță și pentru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înțelege că la sfârșit Dumnezeu învinge, Dumnezeu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restaurează și Dumnezeu deține controlul. Lucrul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acesta mă face să vreau să citesc și să învăț mai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Tu ce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80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Cuvântul Lui Dumnezeu Îmi dă Speranță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B</a:t>
            </a:r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INECUVÂNTAREA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VINE ÎN CUTIE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De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memorat</a:t>
            </a:r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en-US" sz="1200" b="1" dirty="0" smtClean="0">
                <a:solidFill>
                  <a:srgbClr val="7F99AA"/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en-US" sz="1200" dirty="0" smtClean="0">
                <a:effectLst/>
                <a:latin typeface="Avenir Next" panose="020B0503020202020204" pitchFamily="34" charset="0"/>
              </a:rPr>
              <a:t>“</a:t>
            </a:r>
            <a:r>
              <a:rPr lang="fr-FR" sz="1200" dirty="0" smtClean="0"/>
              <a:t>Și </a:t>
            </a:r>
            <a:r>
              <a:rPr lang="fr-FR" sz="1200" dirty="0" err="1" smtClean="0"/>
              <a:t>tot</a:t>
            </a:r>
            <a:r>
              <a:rPr lang="fr-FR" sz="1200" dirty="0" smtClean="0"/>
              <a:t> ce a </a:t>
            </a:r>
            <a:r>
              <a:rPr lang="fr-FR" sz="1200" dirty="0" err="1" smtClean="0"/>
              <a:t>fost</a:t>
            </a:r>
            <a:r>
              <a:rPr lang="fr-FR" sz="1200" dirty="0" smtClean="0"/>
              <a:t> </a:t>
            </a:r>
            <a:r>
              <a:rPr lang="fr-FR" sz="1200" dirty="0" err="1" smtClean="0"/>
              <a:t>scris</a:t>
            </a:r>
            <a:r>
              <a:rPr lang="fr-FR" sz="1200" dirty="0" smtClean="0"/>
              <a:t> mai</a:t>
            </a:r>
            <a:r>
              <a:rPr lang="ro-RO" sz="1200" dirty="0" smtClean="0"/>
              <a:t> </a:t>
            </a:r>
            <a:r>
              <a:rPr lang="fr-FR" sz="1200" dirty="0" err="1" smtClean="0"/>
              <a:t>înainte</a:t>
            </a:r>
            <a:r>
              <a:rPr lang="fr-FR" sz="1200" dirty="0" smtClean="0"/>
              <a:t> a </a:t>
            </a:r>
            <a:r>
              <a:rPr lang="fr-FR" sz="1200" dirty="0" err="1" smtClean="0"/>
              <a:t>fost</a:t>
            </a:r>
            <a:r>
              <a:rPr lang="fr-FR" sz="1200" dirty="0" smtClean="0"/>
              <a:t> </a:t>
            </a:r>
            <a:r>
              <a:rPr lang="fr-FR" sz="1200" dirty="0" err="1" smtClean="0"/>
              <a:t>scris</a:t>
            </a:r>
            <a:r>
              <a:rPr lang="fr-FR" sz="1200" dirty="0" smtClean="0"/>
              <a:t> </a:t>
            </a:r>
            <a:r>
              <a:rPr lang="fr-FR" sz="1200" dirty="0" err="1" smtClean="0"/>
              <a:t>pentru</a:t>
            </a:r>
            <a:r>
              <a:rPr lang="fr-FR" sz="1200" dirty="0" smtClean="0"/>
              <a:t> </a:t>
            </a:r>
            <a:r>
              <a:rPr lang="fr-FR" sz="1200" dirty="0" err="1" smtClean="0"/>
              <a:t>învăţătura</a:t>
            </a:r>
            <a:r>
              <a:rPr lang="ro-RO" sz="1200" dirty="0" smtClean="0"/>
              <a:t> </a:t>
            </a:r>
            <a:r>
              <a:rPr lang="vi-VN" sz="1200" dirty="0" smtClean="0"/>
              <a:t>noastră, pentru ca, prin răbdarea şi prin</a:t>
            </a:r>
            <a:r>
              <a:rPr lang="ro-RO" sz="1200" dirty="0" smtClean="0"/>
              <a:t> </a:t>
            </a:r>
            <a:r>
              <a:rPr lang="vi-VN" sz="1200" dirty="0" smtClean="0"/>
              <a:t>mângâierea pe care o dau Scripturile, să</a:t>
            </a:r>
            <a:r>
              <a:rPr lang="ro-RO" sz="1200" dirty="0" smtClean="0"/>
              <a:t> </a:t>
            </a:r>
            <a:r>
              <a:rPr lang="vi-VN" sz="1200" dirty="0" smtClean="0"/>
              <a:t>avem nădejde” (Romani 15:4).</a:t>
            </a:r>
            <a:endParaRPr lang="ro-RO" sz="1200" dirty="0" smtClean="0"/>
          </a:p>
          <a:p>
            <a:endParaRPr lang="ro-RO" sz="1200" dirty="0" smtClean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 nostru de memorat ne spune că istorisirile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învă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ții de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credință, ca să avem speranță! O istorisire care este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atât de specială pentru mine este cea despre Ilie și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văduva din Sarepta, care se găsește în 1 Împărați 17.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Profetul Ilie se ascundea de împăratul Ahab lângă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pârâul Cherit. Dumnezeu i-a spus lui Ilie să bea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apă din pârâu, iar corbii îi vor aduce mâncare. În fiecare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nevoile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îndeplinite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pârâul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secat, Domnul i-a spus lui Ilie să meargă în Sarepta,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 îi spusese unei văduve să îi dea de mâncare.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 Ilie s-a dus în Sarepta, a găsit o femeie care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aduna câteva lemne. I-a cerut să îi dea apă să bea și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bucată de pâine. Ce putea să facă femeia? Avea suficientă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făină și ulei doar pentru a face pâine pentru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 și fiul ei, apoi ar fi rămas fără mâncare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Ilie i-a spus să nu îi fie teamă, ci să îi facă lui niște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pâine mai întâi, apoi să facă pâine pentru ea și fiul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ei, pentru că Dumnezeu promisese că făina și uleiul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aveau să se termine. Femeia a făcut așa cum i-a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întocmai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spusese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femeia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fiul ei au avut întotdeauna suficientă mâncare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 Împărați 17:7-16).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urmă cu câțiva ani m-am aflat într-o situație 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mă întrebam de unde o să fac rost de mâncare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 următoarea noastră masă! Părea că niciodată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aveam suficienți bani sau suficientă mâncare.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Simpla noastră cămară conținea fulgi de ovăz, orez,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fasole și făină, dar de multe ori era aproape goală. În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fiecare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rugam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Doamne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cunoști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nevoile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ai promis că vei avea grijă de noi.”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4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cuplu de tineri a campat în pădurea de lângă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casa noastră și ne-am împrietenit. Într-o zi, tânăra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soție a venit la mine acasă plângând! Am întrebat-o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s-a întâmplat, iar ea mi-a spus că rămăseseră fără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mâncare și nu știau ce să facă. Dumnezeu m-a îndemnat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le ofer ceva de mâncare.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 puteam să fac lucrul acesta? Abia dacă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aveam destul pentru familia noastră! Dar am luat o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cutie, m-am dus în cămară și am început să o umplu.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 luat niște fasole și am pus-o într-o pungă, apoi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orez, ovăz, făină și sare. Am adăugat un recipient mic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 ulei, apoi am pus în cutie câțiva cartofi și ceapă.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 ce am avut, am împărțit cu ea. Am fost uimită că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 reușit să împart cu prietena mea, nu o cutie, ci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mâncare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miraculos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aveam mai multă mâncare decât avusesem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început! Așa cum Dumnezeu a avut grijă de văduvă,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 avut grijă și de familia mea.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S</a:t>
            </a:r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Ă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NE GÂNDIM ÎMPREUNĂ: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De ce a contat că femeia a făcut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întâi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pâine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88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1" dirty="0" smtClean="0">
                <a:latin typeface="Avenir Next" panose="020B0503020202020204" pitchFamily="34" charset="0"/>
              </a:rPr>
              <a:t>Cuvântul lui Dumnezeu este diferit de alte cărți </a:t>
            </a:r>
            <a:r>
              <a:rPr lang="en-US" sz="1200" b="1" dirty="0" smtClean="0">
                <a:effectLst/>
                <a:latin typeface="Avenir Next" panose="020B0503020202020204" pitchFamily="34" charset="0"/>
              </a:rPr>
              <a:t> </a:t>
            </a:r>
            <a:br>
              <a:rPr lang="en-US" sz="1200" b="1" dirty="0" smtClean="0">
                <a:effectLst/>
                <a:latin typeface="Avenir Next" panose="020B0503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S</a:t>
            </a:r>
            <a:r>
              <a:rPr lang="ro-RO" sz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ALVEAZĂ VEȚI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!</a:t>
            </a:r>
            <a:endParaRPr lang="ro-RO" sz="1200" dirty="0" smtClean="0">
              <a:solidFill>
                <a:schemeClr val="accent2">
                  <a:lumMod val="75000"/>
                </a:schemeClr>
              </a:solidFill>
              <a:effectLst/>
              <a:latin typeface="Didot" panose="02000503000000020003" pitchFamily="2" charset="-79"/>
              <a:cs typeface="Didot" panose="02000503000000020003" pitchFamily="2" charset="-79"/>
            </a:endParaRPr>
          </a:p>
          <a:p>
            <a:r>
              <a:rPr lang="ro-RO" sz="1200" b="0" dirty="0" smtClean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  <a:cs typeface="Didot" panose="02000503000000020003" pitchFamily="2" charset="-79"/>
              </a:rPr>
              <a:t>D</a:t>
            </a:r>
            <a:r>
              <a:rPr lang="en-US" sz="12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  <a:cs typeface="Didot" panose="02000503000000020003" pitchFamily="2" charset="-79"/>
              </a:rPr>
              <a:t>e</a:t>
            </a:r>
            <a:r>
              <a:rPr lang="ro-RO" sz="12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  <a:cs typeface="Didot" panose="02000503000000020003" pitchFamily="2" charset="-79"/>
              </a:rPr>
              <a:t> memorat</a:t>
            </a:r>
            <a:r>
              <a:rPr lang="en-US" sz="12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  <a:cs typeface="Didot" panose="02000503000000020003" pitchFamily="2" charset="-79"/>
              </a:rPr>
              <a:t>: </a:t>
            </a:r>
            <a:r>
              <a:rPr lang="en-US" sz="1200" dirty="0" smtClean="0"/>
              <a:t>„Din </a:t>
            </a:r>
            <a:r>
              <a:rPr lang="en-US" sz="1200" dirty="0" err="1" smtClean="0"/>
              <a:t>pruncie</a:t>
            </a:r>
            <a:r>
              <a:rPr lang="en-US" sz="1200" dirty="0" smtClean="0"/>
              <a:t> </a:t>
            </a:r>
            <a:r>
              <a:rPr lang="en-US" sz="1200" dirty="0" err="1" smtClean="0"/>
              <a:t>cunoști</a:t>
            </a:r>
            <a:r>
              <a:rPr lang="en-US" sz="1200" dirty="0" smtClean="0"/>
              <a:t> </a:t>
            </a:r>
            <a:r>
              <a:rPr lang="en-US" sz="1200" dirty="0" err="1" smtClean="0"/>
              <a:t>Sfintele</a:t>
            </a:r>
            <a:r>
              <a:rPr lang="ro-RO" sz="1200" dirty="0" smtClean="0"/>
              <a:t> </a:t>
            </a:r>
            <a:r>
              <a:rPr lang="vi-VN" sz="1200" dirty="0" smtClean="0"/>
              <a:t>Scripturi, care pot să-ți dea înțelepciunea</a:t>
            </a:r>
            <a:r>
              <a:rPr lang="ro-RO" sz="1200" dirty="0" smtClean="0"/>
              <a:t> </a:t>
            </a:r>
            <a:r>
              <a:rPr lang="it-IT" sz="1200" dirty="0" smtClean="0"/>
              <a:t>care duce la </a:t>
            </a:r>
            <a:r>
              <a:rPr lang="ro-RO" sz="1200" dirty="0" smtClean="0"/>
              <a:t> m</a:t>
            </a:r>
            <a:r>
              <a:rPr lang="it-IT" sz="1200" dirty="0" smtClean="0"/>
              <a:t>ântuire prin credința în</a:t>
            </a:r>
            <a:r>
              <a:rPr lang="ro-RO" sz="1200" dirty="0" smtClean="0"/>
              <a:t> </a:t>
            </a:r>
            <a:r>
              <a:rPr lang="en-US" sz="1200" dirty="0" err="1" smtClean="0"/>
              <a:t>Hristos</a:t>
            </a:r>
            <a:r>
              <a:rPr lang="en-US" sz="1200" dirty="0" smtClean="0"/>
              <a:t> </a:t>
            </a:r>
            <a:r>
              <a:rPr lang="en-US" sz="1200" dirty="0" err="1" smtClean="0"/>
              <a:t>Isus</a:t>
            </a:r>
            <a:r>
              <a:rPr lang="en-US" sz="1200" dirty="0" smtClean="0"/>
              <a:t>” (2 </a:t>
            </a:r>
            <a:r>
              <a:rPr lang="en-US" sz="1200" dirty="0" err="1" smtClean="0"/>
              <a:t>Timotei</a:t>
            </a:r>
            <a:r>
              <a:rPr lang="en-US" sz="1200" dirty="0" smtClean="0"/>
              <a:t> 3:15).</a:t>
            </a:r>
            <a:endParaRPr lang="ro-RO" sz="1200" dirty="0" smtClean="0"/>
          </a:p>
          <a:p>
            <a:endParaRPr lang="en-US" sz="1200" dirty="0" smtClean="0">
              <a:latin typeface="Avenir Next" panose="020B0503020202020204" pitchFamily="34" charset="0"/>
              <a:cs typeface="Didot" panose="02000503000000020003" pitchFamily="2" charset="-79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Gloanțe și focuri de muschetă zburau în jurul capului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 Charles Merrill,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timp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 el și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brigada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soldați înaintau spre armata adversă. Dintr-odată,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timp ce pășea înainte, un glonț l-a lovit în ochiul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drept, făcându-l să se clatine. În timp ce cădea pe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spate,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simțit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doilea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glonț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care l-a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lovit în piept. Ceva a stat însă în calea glonțului.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acea dimineață, în timp ce se grăbea să iasă din cort,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își luase Noul Testament și îl băgase în buzunarul din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față. Biblia a oprit glonțul!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 i-a salvat viața lui Charles și o poate salva și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veșnicie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Este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singura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carte care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conține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cuvintele de viață ale lui Dumnezeu. În Ioan 6:63,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Cuvintele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vi le-am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duh şi viaţă.” De fiecare dată când Cuvântul lui Dumnezeu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cere să facem ceva sau ne promite ceva,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puterea Lui este acolo pentru a ne ajuta să facem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Scripturile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învinge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puterea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Satana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Satana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L-a ispitit de trei ori, El a răspuns: „Este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....”,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Satana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învins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poți folosi Scriptura așa cum a folosit-o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Isus! De aceea, Satana și îngerii săi se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 cel mai mult de Biblie: pentru că,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atât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oameni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eliberați de sub controlul lor.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există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nicio altă carte cu o asemenea putere!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De-a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istoriei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milioane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oameni au descoperit faptul că cuvintele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credincioase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adevărate. Cei care se luptă cu dependența,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furia și multe altele au găsit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puterea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trăi liberi.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51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Există multe cărți cu povești interesante, dar Biblia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spune istoria adevărată despre cum a început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lumea noastră și cum se va sfârși. De unde știm că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 poate prezice viitorul? Pentru că a făcut-o cu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 în trecut. Știați că există peste trei sute de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profeții în Vechiul Testament despre prima venire a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ții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mai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persoane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înainte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nașterea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dar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s-au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adeverit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exact așa cum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prezise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 este cea mai prețioasă carte pentru că ne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arată cât de mult ne iubește Dumnezeu, prin faptul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 ni L-a dat pe Isus, Fiul Său, să moară pentru păcatele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noastre, pentru ca noi să putem trăi veșnic cu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El. Multe cărți religioase susțin că singurul mod prin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oamenii pot avea viața veșnică este să facă o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mulțime de fapte bune, dar Biblia ne spune că putem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 salvați numai prin îndurarea lui Isus.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 ne oferă, prin Isus Hristos, o cale către viața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veșnică și eliberarea de păcat. Este o carte plină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promisiuni de speranță. Începeți fiecare zi cu Isus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 descoperirea Cuvântului Său.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SĂ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NE GÂNDIM ÎMPREUNĂ</a:t>
            </a:r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it-IT" sz="1200" dirty="0" smtClean="0"/>
              <a:t>1. Întreabă un adult cum i-a schimbat</a:t>
            </a:r>
            <a:r>
              <a:rPr lang="ro-RO" sz="1200" dirty="0" smtClean="0"/>
              <a:t> </a:t>
            </a:r>
            <a:r>
              <a:rPr lang="en-US" sz="1200" dirty="0" err="1" smtClean="0"/>
              <a:t>Biblia</a:t>
            </a:r>
            <a:r>
              <a:rPr lang="en-US" sz="1200" dirty="0" smtClean="0"/>
              <a:t> via</a:t>
            </a:r>
            <a:r>
              <a:rPr lang="ro-RO" sz="1200" dirty="0" smtClean="0"/>
              <a:t>ț</a:t>
            </a:r>
            <a:r>
              <a:rPr lang="en-US" sz="1200" dirty="0" smtClean="0"/>
              <a:t>a.</a:t>
            </a:r>
          </a:p>
          <a:p>
            <a:pPr>
              <a:buNone/>
            </a:pPr>
            <a:r>
              <a:rPr lang="vi-VN" sz="1200" dirty="0" smtClean="0"/>
              <a:t>2. Poți găsi în Biblie o profeție care s-a</a:t>
            </a:r>
            <a:r>
              <a:rPr lang="ro-RO" sz="1200" dirty="0" smtClean="0"/>
              <a:t> </a:t>
            </a:r>
            <a:r>
              <a:rPr lang="en-US" sz="1200" dirty="0" err="1" smtClean="0"/>
              <a:t>împlinit</a:t>
            </a:r>
            <a:r>
              <a:rPr lang="en-US" sz="1200" dirty="0" smtClean="0"/>
              <a:t> ulterior?</a:t>
            </a: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63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Cuvântul Lui Dumnezeu este Călăuza Mea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UN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SISTEM DE NAVIGAȚIE ÎNCORPORAT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De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memorat</a:t>
            </a:r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vi-VN" sz="1200" dirty="0" smtClean="0"/>
              <a:t>„Cuvântul Tău este</a:t>
            </a:r>
            <a:r>
              <a:rPr lang="ro-RO" sz="1200" dirty="0" smtClean="0"/>
              <a:t> </a:t>
            </a:r>
            <a:r>
              <a:rPr lang="pt-BR" sz="1200" dirty="0" smtClean="0"/>
              <a:t>o candelă pentru picioarele mele</a:t>
            </a:r>
            <a:r>
              <a:rPr lang="ro-RO" sz="1200" dirty="0" smtClean="0"/>
              <a:t> </a:t>
            </a:r>
            <a:r>
              <a:rPr lang="it-IT" sz="1200" dirty="0" smtClean="0"/>
              <a:t>și o lumină pe cărarea mea”</a:t>
            </a:r>
            <a:r>
              <a:rPr lang="en-US" sz="1200" dirty="0" smtClean="0"/>
              <a:t>(</a:t>
            </a:r>
            <a:r>
              <a:rPr lang="en-US" sz="1200" dirty="0" err="1" smtClean="0"/>
              <a:t>Psalmii</a:t>
            </a:r>
            <a:r>
              <a:rPr lang="en-US" sz="1200" dirty="0" smtClean="0"/>
              <a:t> 119:105).</a:t>
            </a:r>
            <a:endParaRPr lang="ro-RO" sz="1200" dirty="0" smtClean="0"/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gândești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un animal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fericit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te gândești? Poate la o vidră de mare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un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animalul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tău de companie, dacă ai unul! Eu mă gândesc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delfinul cu nasul ca o sticlă. Îmi place să privesc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delfinii cum înoată împreună și se joacă. Parcă ar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zâmbi mereu! Știați că delfinii pot înota mai mult de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 km/h? Și pot sări până la șase metri în aer! Delfinii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 animale sociale. Îi veți găsi aproape întotdeauna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prietenii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singuri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Știți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cum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numește un grup de delfini? Un pod!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Delfinii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un mod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vorbi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emit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sunet ca un fluierat, care este transmis prin apă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către ceilalți delfini din grupul lor. Fiecare delfin are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propriul său fluierat unic, pe care toți ceilalți delfini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îl pot recunoaște. S-a demonstrat că au o memorie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foarte îndelungată, fiind capabili să recunoască fluierul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delfin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nu l-au mai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auzit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vreo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Delfinii au un sistem uimitor de căutare a hranei.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numește ecolocație. Delfinul scoate un sunet ca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clic, apoi ascultă ecoul clicurilor sale care ricoșează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peștii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apropiere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mânca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 sistem îi ajută să știe în ce direcție să înoate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 a-și găsi hrana și cât de aproape este aceasta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Astfel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atunci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pot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ceea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nevoie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încredere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ecourile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le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 care îi ajută să își găsească drumul.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vi-V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35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Chiar dacă ochii tăi pot funcționa perfect și poți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vedea totul în jurul tău, poate fi greu să știi ce ar trebui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faci în continuare sau cum ar trebui să te simți.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Uneori știm că avem nevoie de Isus, dar singuri nu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suntem siguri cum să-L găsim.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 că ești fericit sau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trist, încrezător sau confuz, Cuvântul lui Dumnezeu,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întotdeauna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ghida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următorii pași! De aceea, regele David a descris Cuvântul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 Dumnezeu ca pe o lumină atunci când a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spus: „Cuvântul Tău este o candelă pentru picioarele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mele și o lumină pe cărarea mea” (Psalmii 119:105).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Așa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cum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delfinii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găsi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ceea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 au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nevoie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ți-a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Său pentru a te ajuta să-L găsești! Pentru El ești o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comoară neprețuită. De aceea, El a fost dispus să Îl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 pe Fiul Său în locul tău pentru ca tu să poți fi 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ceruri cu El. Așa că deschide-ți Biblia și lasă lumina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Cuvântului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Dumnezeu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conducă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timp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mergi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El!</a:t>
            </a:r>
            <a:endParaRPr lang="ro-RO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ro-RO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SĂ</a:t>
            </a:r>
            <a:r>
              <a:rPr lang="ro-RO" baseline="0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 NE GÂNDIM ÎMPREUNĂ</a:t>
            </a:r>
            <a:r>
              <a:rPr lang="en-US" dirty="0" smtClean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pt-BR" sz="1200" dirty="0" smtClean="0"/>
              <a:t>1. Cum se aseamănă ecolocația cu petrecerea</a:t>
            </a:r>
            <a:r>
              <a:rPr lang="ro-RO" sz="1200" dirty="0" smtClean="0"/>
              <a:t> </a:t>
            </a:r>
            <a:r>
              <a:rPr lang="fr-FR" sz="1200" dirty="0" err="1" smtClean="0"/>
              <a:t>timpului</a:t>
            </a:r>
            <a:r>
              <a:rPr lang="fr-FR" sz="1200" dirty="0" smtClean="0"/>
              <a:t> </a:t>
            </a:r>
            <a:r>
              <a:rPr lang="fr-FR" sz="1200" dirty="0" err="1" smtClean="0"/>
              <a:t>cu</a:t>
            </a:r>
            <a:r>
              <a:rPr lang="fr-FR" sz="1200" dirty="0" smtClean="0"/>
              <a:t> </a:t>
            </a:r>
            <a:r>
              <a:rPr lang="fr-FR" sz="1200" dirty="0" err="1" smtClean="0"/>
              <a:t>Isus</a:t>
            </a:r>
            <a:r>
              <a:rPr lang="fr-FR" sz="1200" dirty="0" smtClean="0"/>
              <a:t> </a:t>
            </a:r>
            <a:r>
              <a:rPr lang="fr-FR" sz="1200" dirty="0" err="1" smtClean="0"/>
              <a:t>în</a:t>
            </a:r>
            <a:r>
              <a:rPr lang="fr-FR" sz="1200" dirty="0" smtClean="0"/>
              <a:t> </a:t>
            </a:r>
            <a:r>
              <a:rPr lang="fr-FR" sz="1200" dirty="0" err="1" smtClean="0"/>
              <a:t>Cuvântul</a:t>
            </a:r>
            <a:r>
              <a:rPr lang="ro-RO" sz="1200" dirty="0" smtClean="0"/>
              <a:t> </a:t>
            </a:r>
            <a:r>
              <a:rPr lang="vi-VN" sz="1200" dirty="0" smtClean="0"/>
              <a:t>Său în fiecare zi?</a:t>
            </a:r>
          </a:p>
          <a:p>
            <a:pPr>
              <a:buNone/>
            </a:pPr>
            <a:r>
              <a:rPr lang="vi-VN" sz="1200" dirty="0" smtClean="0"/>
              <a:t>2. Este în regulă să sărim peste timpul</a:t>
            </a:r>
            <a:r>
              <a:rPr lang="ro-RO" sz="1200" dirty="0" smtClean="0"/>
              <a:t> </a:t>
            </a:r>
            <a:r>
              <a:rPr lang="fr-FR" sz="1200" dirty="0" err="1" smtClean="0"/>
              <a:t>nostru</a:t>
            </a:r>
            <a:r>
              <a:rPr lang="fr-FR" sz="1200" dirty="0" smtClean="0"/>
              <a:t> </a:t>
            </a:r>
            <a:r>
              <a:rPr lang="fr-FR" sz="1200" dirty="0" err="1" smtClean="0"/>
              <a:t>zilnic</a:t>
            </a:r>
            <a:r>
              <a:rPr lang="fr-FR" sz="1200" dirty="0" smtClean="0"/>
              <a:t> </a:t>
            </a:r>
            <a:r>
              <a:rPr lang="fr-FR" sz="1200" dirty="0" err="1" smtClean="0"/>
              <a:t>cu</a:t>
            </a:r>
            <a:r>
              <a:rPr lang="fr-FR" sz="1200" dirty="0" smtClean="0"/>
              <a:t> </a:t>
            </a:r>
            <a:r>
              <a:rPr lang="fr-FR" sz="1200" dirty="0" err="1" smtClean="0"/>
              <a:t>Dumnezeu</a:t>
            </a:r>
            <a:r>
              <a:rPr lang="fr-FR" sz="1200" dirty="0" smtClean="0"/>
              <a:t>? De ce nu?</a:t>
            </a:r>
            <a:endParaRPr lang="en-US" sz="1200" dirty="0" smtClean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578F9-2DD8-C840-AF5A-B8BC3D9F39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89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65894-73FC-4B02-4865-7A5D1526D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92AAD0-6E8D-F972-C854-81101A932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3909B0-F71B-7A97-7733-FB964326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B1907A-63CF-B768-32BE-D8C31014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DA764-2587-AC94-3639-22A13426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06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3869C-449D-EB62-4BD0-7A2A8467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765ADD-976A-2F49-97E7-D917D60E5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B9FED4-B9E6-C336-8BE1-451879B2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3FF3A-248F-6A61-EA71-34CD52FB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77D207-7C7C-7B6C-F79E-654DC6B9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39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9D9B21-ED2D-4849-DE62-2009E4EBA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C4701F-EB4D-A4A7-61D6-6B98C33F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C8B66B-F881-1B55-918F-0558C17A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58BC8-2766-7275-6F40-CB883862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CAB248-5DEF-E402-FD6F-99FF7134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1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D1452-7449-AA1D-5B29-0C0CE0C9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12A3CE-B8E0-9E49-A495-600499FE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E90585-589F-5658-5F68-65393B14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C06CA1-B794-7ACD-9D63-30876FE1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CB726D-95DF-0F17-8FE4-09FF15E2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66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218F0-01EC-E375-DEC3-9EE402F6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5FA6E3-9EBB-85B2-6B59-81E82D5A9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08BA29-7773-B61E-B70E-16689A52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0DC0A6-F4E7-8DD1-4545-37ABB541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3DB25-87D6-6E01-3D2A-785B0AE7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99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BA034-0D52-18BC-1299-C345D10B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554ED4-EB86-9874-F7CF-EA936FF35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ECCE6-FFCC-1FD1-3202-546E9DF62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B419C1-B518-8375-D6D0-6516BD14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FB8F52-D5A8-E344-D39F-D267C5F8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D4FC69-ECCA-2660-649D-3F10A931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614FB-5DE2-74DC-77CB-25041073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76B946-606C-9E39-F578-39712E1BA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32D1D4-09EE-220B-1B77-7997ED3DF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4F11F3-A9AE-D9AB-642F-A7EF6A359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9EBADE-49E2-B736-924C-39F9D2C24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1590D6-5EAF-70F8-6B9C-BD72DEEF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43C5EE-B3F7-33B7-4FFB-F6476C7A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716A23-F5B3-734D-902D-281DEE0C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33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ADB8CD-02B5-B7F6-6721-48C8495E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E4545B-424D-6463-9631-AB7DCB1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E0AE62-3AEE-FCD3-EE25-0CB426F9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F5460D-90D5-7DE5-E011-59A8BAD6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47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9DC709-EB12-AEAD-D3A4-92D4B252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198E7-111B-D468-74F7-05571CC8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6DC2B5-EDC6-4CBE-578C-3816A555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53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9201D-BF56-7F30-6780-831D8265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BA964C-1DC6-BB51-3200-4A84864D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F06A35-597D-6B2A-3504-90BD82A81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30CA21-7AC9-9E1A-6F2C-070AFFF7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CBD5E8-40E7-EFA1-14C1-0DC0C2A0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608E87-557F-BB48-4564-86AFA3E1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5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D7B2B-8496-4EAD-AF74-8E6D4ACC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A46DDF-D365-CF72-9FF0-81FDA40AB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9C0E6A-AE5D-54A5-8FE8-270E011E1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00E137-9B7F-CB04-6D54-46EF1396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1CCAA7-E667-8AA6-0BEF-3700A2C6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3ABE57-E5AA-72D7-E7D1-0B51496B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825F7D-58F0-A622-2424-F8F39F55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E3F60A-16A1-2858-1CD0-28E330C92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BE36EF-2BD0-CB18-6A9B-FF1F7F894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C1F28E-6106-5A45-9F0B-0C1CC0A40E23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A852A-47F5-325E-E46C-702510678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D3F7B4-CE3A-528B-A061-4C63C11B5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F09D4-0920-F14B-B5C5-B08B94D2F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3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hild reading a book&#10;&#10;Description automatically generated">
            <a:extLst>
              <a:ext uri="{FF2B5EF4-FFF2-40B4-BE49-F238E27FC236}">
                <a16:creationId xmlns:a16="http://schemas.microsoft.com/office/drawing/2014/main" xmlns="" id="{11722BD2-B37F-493C-23EF-7B3E42C387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72" t="17054" r="-2" b="6989"/>
          <a:stretch/>
        </p:blipFill>
        <p:spPr>
          <a:xfrm>
            <a:off x="3446494" y="363081"/>
            <a:ext cx="874550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17A9E6-AF2B-194A-63FC-0C2C97ADC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176585" cy="3204134"/>
          </a:xfrm>
        </p:spPr>
        <p:txBody>
          <a:bodyPr anchor="b"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BIBL</a:t>
            </a:r>
            <a:r>
              <a:rPr lang="ro-RO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IA</a:t>
            </a:r>
            <a:r>
              <a:rPr lang="en-US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ro-RO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r>
              <a:rPr lang="en-US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</a:t>
            </a:r>
            <a:r>
              <a:rPr lang="ro-RO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TE</a:t>
            </a:r>
            <a:r>
              <a:rPr lang="en-US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ro-RO" sz="5400" b="1" dirty="0" smtClean="0">
                <a:solidFill>
                  <a:srgbClr val="FFC000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CUVÂNTUL </a:t>
            </a:r>
            <a:r>
              <a:rPr lang="ro-RO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LUI </a:t>
            </a:r>
            <a:r>
              <a:rPr lang="ro-RO" sz="5400" b="1" dirty="0" smtClean="0">
                <a:solidFill>
                  <a:srgbClr val="FFC000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DUMNEZEU </a:t>
            </a:r>
            <a:r>
              <a:rPr lang="en-US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ro-RO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P</a:t>
            </a:r>
            <a:r>
              <a:rPr lang="en-US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r>
              <a:rPr lang="ro-RO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NTRU MINE</a:t>
            </a:r>
            <a:r>
              <a:rPr lang="en-US" sz="5400" dirty="0" smtClean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endParaRPr lang="en-US" sz="5400" dirty="0">
              <a:solidFill>
                <a:schemeClr val="bg1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AB4E9C-F2FC-C30F-4E6D-F478E0C69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335" y="4600073"/>
            <a:ext cx="4738229" cy="17418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o-RO" sz="1700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Bine ați venit la o</a:t>
            </a:r>
            <a:endParaRPr lang="en-US" sz="1700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o-RO" sz="2800" dirty="0" smtClean="0">
                <a:solidFill>
                  <a:srgbClr val="FFC000"/>
                </a:solidFill>
                <a:latin typeface="Avenir Next" panose="020B0503020202020204" pitchFamily="34" charset="0"/>
              </a:rPr>
              <a:t>S</a:t>
            </a:r>
            <a:r>
              <a:rPr lang="ro-RO" sz="2800" dirty="0" smtClean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ăptămâna</a:t>
            </a:r>
            <a:r>
              <a:rPr lang="en-US" sz="2800" dirty="0" smtClean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ro-RO" sz="2800" dirty="0" smtClean="0">
                <a:solidFill>
                  <a:srgbClr val="FFC000"/>
                </a:solidFill>
                <a:effectLst/>
                <a:latin typeface="Avenir Next" panose="020B0503020202020204" pitchFamily="34" charset="0"/>
              </a:rPr>
              <a:t> Specială de Consacrare pentru Copii</a:t>
            </a:r>
            <a:endParaRPr lang="en-US" sz="2800" dirty="0">
              <a:solidFill>
                <a:srgbClr val="FFC000"/>
              </a:solidFill>
              <a:effectLst/>
              <a:latin typeface="Avenir Next" panose="020B0503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o-RO" sz="1900" dirty="0" smtClean="0">
                <a:solidFill>
                  <a:schemeClr val="bg1"/>
                </a:solidFill>
                <a:latin typeface="Avenir Next" panose="020B0503020202020204" pitchFamily="34" charset="0"/>
              </a:rPr>
              <a:t>d</a:t>
            </a:r>
            <a:r>
              <a:rPr lang="ro-RO" sz="1900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espre cea mai uimitoare carte din lume</a:t>
            </a:r>
            <a:r>
              <a:rPr lang="en-US" sz="1900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—</a:t>
            </a:r>
            <a:endParaRPr lang="en-US" sz="1900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100" b="1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BIBL</a:t>
            </a:r>
            <a:r>
              <a:rPr lang="ro-RO" sz="2100" b="1" dirty="0" smtClean="0">
                <a:solidFill>
                  <a:schemeClr val="bg1"/>
                </a:solidFill>
                <a:latin typeface="Avenir Next" panose="020B0503020202020204" pitchFamily="34" charset="0"/>
              </a:rPr>
              <a:t>IA</a:t>
            </a:r>
            <a:r>
              <a:rPr lang="en-US" sz="2100" b="1" dirty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!</a:t>
            </a:r>
            <a:endParaRPr lang="en-US" sz="2100" b="1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/>
            <a:endParaRPr lang="en-US" sz="17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A152A14B-542B-BCA4-CD8B-79FDDC69C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917" y="6341968"/>
            <a:ext cx="1892080" cy="5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21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46358-417E-EFF1-6B58-8D1B45DC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222" y="921461"/>
            <a:ext cx="5291663" cy="2124075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o-RO" sz="4000" b="1" dirty="0" smtClean="0">
                <a:solidFill>
                  <a:srgbClr val="A16400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MIERCURI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ro-RO" sz="2500" b="1" dirty="0" smtClean="0"/>
              <a:t>Cuvântul Lui Dumnezeu Mă Ajută să Cresc</a:t>
            </a:r>
            <a:r>
              <a:rPr lang="en-US" sz="2500" dirty="0">
                <a:effectLst/>
                <a:latin typeface="Helvetica" pitchFamily="2" charset="0"/>
              </a:rPr>
              <a:t/>
            </a:r>
            <a:br>
              <a:rPr lang="en-US" sz="2500" dirty="0">
                <a:effectLst/>
                <a:latin typeface="Helvetica" pitchFamily="2" charset="0"/>
              </a:rPr>
            </a:br>
            <a:r>
              <a:rPr lang="en-US" sz="1800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PLANT</a:t>
            </a:r>
            <a:r>
              <a:rPr lang="ro-RO" sz="1800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EAZĂ</a:t>
            </a:r>
            <a:r>
              <a:rPr lang="en-US" sz="1800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SE</a:t>
            </a:r>
            <a:r>
              <a:rPr lang="ro-RO" sz="1800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MINȚELE ADEVĂRULUI</a:t>
            </a:r>
            <a:r>
              <a:rPr lang="en-US" sz="2500" dirty="0">
                <a:effectLst/>
                <a:latin typeface="Helvetica" pitchFamily="2" charset="0"/>
              </a:rPr>
              <a:t/>
            </a:r>
            <a:br>
              <a:rPr lang="en-US" sz="2500" dirty="0">
                <a:effectLst/>
                <a:latin typeface="Helvetica" pitchFamily="2" charset="0"/>
              </a:rPr>
            </a:br>
            <a:endParaRPr lang="en-US" sz="2500" dirty="0"/>
          </a:p>
        </p:txBody>
      </p:sp>
      <p:pic>
        <p:nvPicPr>
          <p:cNvPr id="5" name="Picture 4" descr="Two boys sitting on the ground reading a book&#10;&#10;Description automatically generated">
            <a:extLst>
              <a:ext uri="{FF2B5EF4-FFF2-40B4-BE49-F238E27FC236}">
                <a16:creationId xmlns:a16="http://schemas.microsoft.com/office/drawing/2014/main" xmlns="" id="{4466E3BE-53BB-28D1-B214-29D87EB3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83" r="13609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3CB9D8-8E69-15AE-F36F-62B2F7A4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368" y="3317986"/>
            <a:ext cx="5291663" cy="2124076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rgbClr val="A16400"/>
                </a:solidFill>
                <a:effectLst/>
                <a:latin typeface="Avenir Next" panose="020B0503020202020204" pitchFamily="34" charset="0"/>
              </a:rPr>
              <a:t>De memorat</a:t>
            </a:r>
            <a:r>
              <a:rPr lang="en-US" dirty="0" smtClean="0">
                <a:effectLst/>
                <a:latin typeface="Avenir Next" panose="020B0503020202020204" pitchFamily="34" charset="0"/>
              </a:rPr>
              <a:t>: </a:t>
            </a:r>
            <a:r>
              <a:rPr lang="vi-VN" dirty="0" smtClean="0"/>
              <a:t>„Strâng Cuvântul Tău în</a:t>
            </a:r>
            <a:r>
              <a:rPr lang="ro-RO" dirty="0" smtClean="0"/>
              <a:t> </a:t>
            </a:r>
            <a:r>
              <a:rPr lang="vi-VN" dirty="0" smtClean="0"/>
              <a:t>inima mea, ca să nu păcătuiesc împotriva</a:t>
            </a:r>
            <a:r>
              <a:rPr lang="ro-RO" dirty="0" smtClean="0"/>
              <a:t> </a:t>
            </a:r>
            <a:r>
              <a:rPr lang="en-US" dirty="0" smtClean="0"/>
              <a:t>Ta” (</a:t>
            </a:r>
            <a:r>
              <a:rPr lang="en-US" dirty="0" err="1" smtClean="0"/>
              <a:t>Psalmii</a:t>
            </a:r>
            <a:r>
              <a:rPr lang="en-US" dirty="0" smtClean="0"/>
              <a:t> 119:11).</a:t>
            </a:r>
            <a:endParaRPr 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39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20A74-F339-E9A2-9F67-6A361B85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047" y="888540"/>
            <a:ext cx="4195674" cy="2052522"/>
          </a:xfrm>
        </p:spPr>
        <p:txBody>
          <a:bodyPr anchor="b">
            <a:normAutofit/>
          </a:bodyPr>
          <a:lstStyle/>
          <a:p>
            <a:pPr algn="ctr"/>
            <a:r>
              <a:rPr lang="ro-RO" sz="4000" b="1" dirty="0" smtClean="0">
                <a:solidFill>
                  <a:srgbClr val="A16400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</a:t>
            </a:r>
            <a:r>
              <a:rPr lang="en-US" sz="4000" b="1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</a:t>
            </a:r>
            <a:r>
              <a:rPr lang="ro-RO" sz="4000" b="1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r>
              <a:rPr lang="en-US" sz="4000" b="1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G</a:t>
            </a:r>
            <a:r>
              <a:rPr lang="ro-RO" sz="4000" b="1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ÂNDIM ÎMPREUNĂ</a:t>
            </a:r>
            <a:r>
              <a:rPr lang="en-US" sz="4000" b="1" dirty="0" smtClean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r>
              <a:rPr lang="en-US" sz="4000" b="1" dirty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4000" b="1" dirty="0">
                <a:solidFill>
                  <a:srgbClr val="A164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4000" b="1" dirty="0">
              <a:solidFill>
                <a:srgbClr val="A16400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wo boys sitting on the ground reading a book&#10;&#10;Description automatically generated">
            <a:extLst>
              <a:ext uri="{FF2B5EF4-FFF2-40B4-BE49-F238E27FC236}">
                <a16:creationId xmlns:a16="http://schemas.microsoft.com/office/drawing/2014/main" xmlns="" id="{EE52B37C-5CFE-F1E9-348F-A424001CC7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6" r="8814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B665A-FDA8-8BDB-7B05-FFF3B21C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44" y="2756201"/>
            <a:ext cx="4464195" cy="3409095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it-IT" sz="2000" dirty="0" smtClean="0"/>
              <a:t>1. Ai un verset special pe care</a:t>
            </a:r>
            <a:r>
              <a:rPr lang="ro-RO" sz="2000" dirty="0" smtClean="0"/>
              <a:t> </a:t>
            </a:r>
            <a:r>
              <a:rPr lang="en-US" sz="2000" dirty="0" smtClean="0"/>
              <a:t>l-</a:t>
            </a:r>
            <a:r>
              <a:rPr lang="en-US" sz="2000" dirty="0" err="1" smtClean="0"/>
              <a:t>ai</a:t>
            </a:r>
            <a:r>
              <a:rPr lang="en-US" sz="2000" dirty="0" smtClean="0"/>
              <a:t> </a:t>
            </a:r>
            <a:r>
              <a:rPr lang="en-US" sz="2000" dirty="0" err="1" smtClean="0"/>
              <a:t>memorat</a:t>
            </a:r>
            <a:r>
              <a:rPr lang="en-US" sz="2000" dirty="0" smtClean="0"/>
              <a:t>?</a:t>
            </a:r>
          </a:p>
          <a:p>
            <a:pPr>
              <a:buNone/>
            </a:pPr>
            <a:r>
              <a:rPr lang="nl-NL" sz="2000" dirty="0" smtClean="0"/>
              <a:t>2. Este amuzant să te gândești</a:t>
            </a:r>
            <a:r>
              <a:rPr lang="ro-RO" sz="2000" dirty="0" smtClean="0"/>
              <a:t> </a:t>
            </a:r>
            <a:r>
              <a:rPr lang="en-US" sz="2000" dirty="0" smtClean="0"/>
              <a:t>la </a:t>
            </a:r>
            <a:r>
              <a:rPr lang="en-US" sz="2000" dirty="0" err="1" smtClean="0"/>
              <a:t>Cuvântul</a:t>
            </a:r>
            <a:r>
              <a:rPr lang="en-US" sz="2000" dirty="0" smtClean="0"/>
              <a:t> </a:t>
            </a:r>
            <a:r>
              <a:rPr lang="en-US" sz="2000" dirty="0" err="1" smtClean="0"/>
              <a:t>lui</a:t>
            </a:r>
            <a:r>
              <a:rPr lang="en-US" sz="2000" dirty="0" smtClean="0"/>
              <a:t> </a:t>
            </a:r>
            <a:r>
              <a:rPr lang="en-US" sz="2000" dirty="0" err="1" smtClean="0"/>
              <a:t>Dumnezeu</a:t>
            </a:r>
            <a:r>
              <a:rPr lang="ro-RO" sz="2000" dirty="0" smtClean="0"/>
              <a:t> </a:t>
            </a:r>
            <a:r>
              <a:rPr lang="it-IT" sz="2000" dirty="0" smtClean="0"/>
              <a:t>ca la o sămânță care crește.</a:t>
            </a:r>
            <a:r>
              <a:rPr lang="ro-RO" sz="2000" dirty="0" smtClean="0"/>
              <a:t> </a:t>
            </a:r>
            <a:r>
              <a:rPr lang="en-US" sz="2000" dirty="0" err="1" smtClean="0"/>
              <a:t>Poate</a:t>
            </a:r>
            <a:r>
              <a:rPr lang="en-US" sz="2000" dirty="0" smtClean="0"/>
              <a:t> data </a:t>
            </a:r>
            <a:r>
              <a:rPr lang="en-US" sz="2000" dirty="0" err="1" smtClean="0"/>
              <a:t>viitoare</a:t>
            </a:r>
            <a:r>
              <a:rPr lang="en-US" sz="2000" dirty="0" smtClean="0"/>
              <a:t> </a:t>
            </a:r>
            <a:r>
              <a:rPr lang="en-US" sz="2000" dirty="0" err="1" smtClean="0"/>
              <a:t>când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ro-RO" sz="2000" dirty="0" smtClean="0"/>
              <a:t> </a:t>
            </a:r>
            <a:r>
              <a:rPr lang="vi-VN" sz="2000" dirty="0" smtClean="0"/>
              <a:t>afli lângă o grădină sau când</a:t>
            </a:r>
            <a:r>
              <a:rPr lang="ro-RO" sz="2000" dirty="0" smtClean="0"/>
              <a:t> </a:t>
            </a:r>
            <a:r>
              <a:rPr lang="fr-FR" sz="2000" dirty="0" err="1" smtClean="0"/>
              <a:t>vezi</a:t>
            </a:r>
            <a:r>
              <a:rPr lang="fr-FR" sz="2000" dirty="0" smtClean="0"/>
              <a:t> un </a:t>
            </a:r>
            <a:r>
              <a:rPr lang="fr-FR" sz="2000" dirty="0" err="1" smtClean="0"/>
              <a:t>pachet</a:t>
            </a:r>
            <a:r>
              <a:rPr lang="fr-FR" sz="2000" dirty="0" smtClean="0"/>
              <a:t> de </a:t>
            </a:r>
            <a:r>
              <a:rPr lang="fr-FR" sz="2000" dirty="0" err="1" smtClean="0"/>
              <a:t>semin</a:t>
            </a:r>
            <a:r>
              <a:rPr lang="fr-FR" sz="2000" dirty="0" smtClean="0"/>
              <a:t>țe, îți</a:t>
            </a:r>
            <a:r>
              <a:rPr lang="ro-RO" sz="2000" dirty="0" smtClean="0"/>
              <a:t> </a:t>
            </a:r>
            <a:r>
              <a:rPr lang="en-US" sz="2000" dirty="0" err="1" smtClean="0"/>
              <a:t>vei</a:t>
            </a:r>
            <a:r>
              <a:rPr lang="en-US" sz="2000" dirty="0" smtClean="0"/>
              <a:t> </a:t>
            </a:r>
            <a:r>
              <a:rPr lang="en-US" sz="2000" dirty="0" err="1" smtClean="0"/>
              <a:t>aminti</a:t>
            </a:r>
            <a:r>
              <a:rPr lang="en-US" sz="2000" dirty="0" smtClean="0"/>
              <a:t> de </a:t>
            </a:r>
            <a:r>
              <a:rPr lang="en-US" sz="2000" dirty="0" err="1" smtClean="0"/>
              <a:t>Biblie</a:t>
            </a:r>
            <a:r>
              <a:rPr lang="en-US" sz="2000" dirty="0" smtClean="0"/>
              <a:t>.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58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FFEAB-BCD0-B5D9-6226-74D52D02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775" y="845426"/>
            <a:ext cx="5291663" cy="2231642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o-RO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JOI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o-RO" sz="2200" b="1" dirty="0" smtClean="0"/>
              <a:t>Cuvântul lui Dumnezeu îmi oferă o imagine a lui Isus</a:t>
            </a:r>
            <a:r>
              <a:rPr lang="en-US" sz="2200" dirty="0">
                <a:effectLst/>
                <a:latin typeface="Helvetica" pitchFamily="2" charset="0"/>
              </a:rPr>
              <a:t/>
            </a:r>
            <a:br>
              <a:rPr lang="en-US" sz="2200" dirty="0">
                <a:effectLst/>
                <a:latin typeface="Helvetica" pitchFamily="2" charset="0"/>
              </a:rPr>
            </a:br>
            <a:r>
              <a:rPr lang="ro-RO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itchFamily="2" charset="0"/>
                <a:cs typeface="Didot" panose="02000503000000020003" pitchFamily="2" charset="-79"/>
              </a:rPr>
              <a:t>	ÎMI ARATĂ CUM SĂ TRĂIESC CA EL</a:t>
            </a:r>
            <a:r>
              <a:rPr lang="en-US" sz="2200" dirty="0">
                <a:effectLst/>
                <a:latin typeface="Helvetica" pitchFamily="2" charset="0"/>
              </a:rPr>
              <a:t/>
            </a:r>
            <a:br>
              <a:rPr lang="en-US" sz="2200" dirty="0">
                <a:effectLst/>
                <a:latin typeface="Helvetica" pitchFamily="2" charset="0"/>
              </a:rPr>
            </a:br>
            <a:endParaRPr lang="en-US" sz="2200" dirty="0"/>
          </a:p>
        </p:txBody>
      </p:sp>
      <p:pic>
        <p:nvPicPr>
          <p:cNvPr id="5" name="Picture 4" descr="A hand holding a picture of a person&#10;&#10;Description automatically generated">
            <a:extLst>
              <a:ext uri="{FF2B5EF4-FFF2-40B4-BE49-F238E27FC236}">
                <a16:creationId xmlns:a16="http://schemas.microsoft.com/office/drawing/2014/main" xmlns="" id="{0824B330-4005-28CB-0B51-35B82997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86" r="3185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E1194-1B13-E0E0-5766-FE24AFCF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900" y="3338266"/>
            <a:ext cx="5291663" cy="19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D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e</a:t>
            </a:r>
            <a:r>
              <a:rPr lang="ro-RO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 memorat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en-US" sz="1800" dirty="0" smtClean="0"/>
              <a:t>„</a:t>
            </a:r>
            <a:r>
              <a:rPr lang="en-US" sz="1800" dirty="0" err="1" smtClean="0"/>
              <a:t>Cercetaţi</a:t>
            </a:r>
            <a:r>
              <a:rPr lang="en-US" sz="1800" dirty="0" smtClean="0"/>
              <a:t> </a:t>
            </a:r>
            <a:r>
              <a:rPr lang="en-US" sz="1800" dirty="0" err="1" smtClean="0"/>
              <a:t>Scripturile</a:t>
            </a:r>
            <a:r>
              <a:rPr lang="en-US" sz="1800" dirty="0" smtClean="0"/>
              <a:t>,</a:t>
            </a:r>
            <a:r>
              <a:rPr lang="ro-RO" sz="1800" dirty="0" smtClean="0"/>
              <a:t> </a:t>
            </a:r>
            <a:r>
              <a:rPr lang="vi-VN" sz="1800" dirty="0" smtClean="0"/>
              <a:t>pentru că socotiţi că în ele aveţi viaţa</a:t>
            </a:r>
            <a:r>
              <a:rPr lang="ro-RO" sz="1800" dirty="0" smtClean="0"/>
              <a:t> </a:t>
            </a:r>
            <a:r>
              <a:rPr lang="pt-BR" sz="1800" dirty="0" smtClean="0"/>
              <a:t>veşnică, dar tocmai ele mărturisesc</a:t>
            </a:r>
            <a:r>
              <a:rPr lang="ro-RO" sz="1800" dirty="0" smtClean="0"/>
              <a:t> </a:t>
            </a:r>
            <a:r>
              <a:rPr lang="en-US" sz="1800" dirty="0" err="1" smtClean="0"/>
              <a:t>despre</a:t>
            </a:r>
            <a:r>
              <a:rPr lang="en-US" sz="1800" dirty="0" smtClean="0"/>
              <a:t> Mine” (</a:t>
            </a:r>
            <a:r>
              <a:rPr lang="en-US" sz="1800" dirty="0" err="1" smtClean="0"/>
              <a:t>Ioan</a:t>
            </a:r>
            <a:r>
              <a:rPr lang="en-US" sz="1800" dirty="0" smtClean="0"/>
              <a:t> 5:39)</a:t>
            </a:r>
            <a:endParaRPr lang="en-US" sz="18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12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76F6E-B509-32D8-F5E6-27F9B496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594" y="1082918"/>
            <a:ext cx="4195674" cy="2052522"/>
          </a:xfrm>
        </p:spPr>
        <p:txBody>
          <a:bodyPr anchor="b">
            <a:normAutofit/>
          </a:bodyPr>
          <a:lstStyle/>
          <a:p>
            <a:pPr algn="ctr"/>
            <a:r>
              <a:rPr lang="ro-RO" sz="4000" b="1" dirty="0" smtClean="0">
                <a:solidFill>
                  <a:srgbClr val="7C9D7E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</a:t>
            </a:r>
            <a:r>
              <a:rPr lang="en-US" sz="4000" b="1" dirty="0" smtClean="0">
                <a:solidFill>
                  <a:srgbClr val="7C9D7E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</a:t>
            </a:r>
            <a:r>
              <a:rPr lang="ro-RO" sz="4000" b="1" dirty="0" smtClean="0">
                <a:solidFill>
                  <a:srgbClr val="7C9D7E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r>
              <a:rPr lang="en-US" sz="4000" b="1" dirty="0" smtClean="0">
                <a:solidFill>
                  <a:srgbClr val="7C9D7E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G</a:t>
            </a:r>
            <a:r>
              <a:rPr lang="ro-RO" sz="4000" b="1" dirty="0" smtClean="0">
                <a:solidFill>
                  <a:srgbClr val="7C9D7E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ÂNDIM ÎMPREUNĂ</a:t>
            </a:r>
            <a:r>
              <a:rPr lang="en-US" sz="4000" b="1" dirty="0" smtClean="0">
                <a:solidFill>
                  <a:srgbClr val="7C9D7E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r>
              <a:rPr lang="en-US" sz="4000" b="1" dirty="0">
                <a:solidFill>
                  <a:srgbClr val="7C9D7E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4000" b="1" dirty="0">
                <a:solidFill>
                  <a:srgbClr val="7C9D7E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4000" b="1" dirty="0">
              <a:solidFill>
                <a:srgbClr val="7C9D7E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picture of a person&#10;&#10;Description automatically generated">
            <a:extLst>
              <a:ext uri="{FF2B5EF4-FFF2-40B4-BE49-F238E27FC236}">
                <a16:creationId xmlns:a16="http://schemas.microsoft.com/office/drawing/2014/main" xmlns="" id="{AF4E8A7D-485E-FA60-4EAD-F236859FC5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06" r="3743" b="-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179016-A793-7ADB-6625-4080180C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212" y="2973636"/>
            <a:ext cx="4195673" cy="291387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o-RO" sz="2000" dirty="0" smtClean="0"/>
              <a:t>1. </a:t>
            </a:r>
            <a:r>
              <a:rPr lang="fr-FR" sz="2000" dirty="0" smtClean="0"/>
              <a:t>Ce a </a:t>
            </a:r>
            <a:r>
              <a:rPr lang="fr-FR" sz="2000" dirty="0" err="1" smtClean="0"/>
              <a:t>făcut</a:t>
            </a:r>
            <a:r>
              <a:rPr lang="fr-FR" sz="2000" dirty="0" smtClean="0"/>
              <a:t> </a:t>
            </a:r>
            <a:r>
              <a:rPr lang="fr-FR" sz="2000" dirty="0" err="1" smtClean="0"/>
              <a:t>Cuvântul</a:t>
            </a:r>
            <a:r>
              <a:rPr lang="fr-FR" sz="2000" dirty="0" smtClean="0"/>
              <a:t> lui </a:t>
            </a:r>
            <a:r>
              <a:rPr lang="fr-FR" sz="2000" dirty="0" err="1" smtClean="0"/>
              <a:t>Dumnezeu</a:t>
            </a:r>
            <a:r>
              <a:rPr lang="ro-RO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Teacher Faith?</a:t>
            </a:r>
          </a:p>
          <a:p>
            <a:pPr>
              <a:buNone/>
            </a:pPr>
            <a:r>
              <a:rPr lang="vi-VN" sz="2000" dirty="0" smtClean="0"/>
              <a:t>2. Ce ai învățat despre Isus prin citirea</a:t>
            </a:r>
            <a:r>
              <a:rPr lang="ro-RO" sz="2000" dirty="0" smtClean="0"/>
              <a:t> </a:t>
            </a:r>
            <a:r>
              <a:rPr lang="vi-VN" sz="2000" dirty="0" smtClean="0"/>
              <a:t>Cuvântului Său?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861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EFBB60-4BC4-FAEF-5872-DBC31A03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65" y="1392620"/>
            <a:ext cx="5385384" cy="16287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VINERI</a:t>
            </a:r>
            <a:r>
              <a:rPr lang="en-US" sz="2200" dirty="0">
                <a:effectLst/>
                <a:latin typeface="Helvetica" pitchFamily="2" charset="0"/>
              </a:rPr>
              <a:t/>
            </a:r>
            <a:br>
              <a:rPr lang="en-US" sz="2200" dirty="0">
                <a:effectLst/>
                <a:latin typeface="Helvetica" pitchFamily="2" charset="0"/>
              </a:rPr>
            </a:br>
            <a:r>
              <a:rPr lang="ro-RO" sz="3100" b="1" dirty="0" smtClean="0">
                <a:latin typeface="Helvetica" pitchFamily="2" charset="0"/>
              </a:rPr>
              <a:t>Cuvântul lui Dumnezeu îmi dă Pace</a:t>
            </a:r>
            <a:r>
              <a:rPr lang="en-US" sz="2200" dirty="0">
                <a:effectLst/>
                <a:latin typeface="Helvetica" pitchFamily="2" charset="0"/>
              </a:rPr>
              <a:t/>
            </a:r>
            <a:br>
              <a:rPr lang="en-US" sz="2200" dirty="0">
                <a:effectLst/>
                <a:latin typeface="Helvetica" pitchFamily="2" charset="0"/>
              </a:rPr>
            </a:br>
            <a:r>
              <a:rPr lang="ro-RO" sz="1600" dirty="0" smtClean="0">
                <a:solidFill>
                  <a:srgbClr val="C00000"/>
                </a:solidFill>
                <a:latin typeface="Helvetica" pitchFamily="2" charset="0"/>
                <a:cs typeface="Didot" panose="02000503000000020003" pitchFamily="2" charset="-79"/>
              </a:rPr>
              <a:t>GĂSIND FERICIRE ȘI ALINARE Î</a:t>
            </a:r>
            <a:r>
              <a:rPr lang="en-US" sz="1600" dirty="0" smtClean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 BIBL</a:t>
            </a:r>
            <a:r>
              <a:rPr lang="ro-RO" sz="1600" dirty="0" smtClean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I</a:t>
            </a:r>
            <a:r>
              <a:rPr lang="en-US" sz="1600" dirty="0" smtClean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r>
              <a:rPr lang="en-US" sz="1600" dirty="0">
                <a:solidFill>
                  <a:srgbClr val="C00000"/>
                </a:solidFill>
                <a:effectLst/>
                <a:latin typeface="Helvetica" pitchFamily="2" charset="0"/>
              </a:rPr>
              <a:t/>
            </a:r>
            <a:br>
              <a:rPr lang="en-US" sz="1600" dirty="0">
                <a:solidFill>
                  <a:srgbClr val="C00000"/>
                </a:solidFill>
                <a:effectLst/>
                <a:latin typeface="Helvetica" pitchFamily="2" charset="0"/>
              </a:rPr>
            </a:b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A child hugging another child&#10;&#10;Description automatically generated">
            <a:extLst>
              <a:ext uri="{FF2B5EF4-FFF2-40B4-BE49-F238E27FC236}">
                <a16:creationId xmlns:a16="http://schemas.microsoft.com/office/drawing/2014/main" xmlns="" id="{71FDCD45-5A42-DB7B-ED90-3488DA79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96" r="13567" b="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ADF3262-EF85-F570-FF35-81D910A92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326" y="3275450"/>
            <a:ext cx="5291663" cy="2189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0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>e</a:t>
            </a:r>
            <a:r>
              <a:rPr lang="ro-RO" sz="2000" b="1" dirty="0" smtClean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> memorat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en-US" sz="2000" dirty="0" smtClean="0"/>
              <a:t>„V-am </a:t>
            </a:r>
            <a:r>
              <a:rPr lang="en-US" sz="2000" dirty="0" err="1" smtClean="0"/>
              <a:t>spus</a:t>
            </a:r>
            <a:r>
              <a:rPr lang="en-US" sz="2000" dirty="0" smtClean="0"/>
              <a:t> </a:t>
            </a:r>
            <a:r>
              <a:rPr lang="en-US" sz="2000" dirty="0" err="1" smtClean="0"/>
              <a:t>aceste</a:t>
            </a:r>
            <a:r>
              <a:rPr lang="en-US" sz="2000" dirty="0" smtClean="0"/>
              <a:t> </a:t>
            </a:r>
            <a:r>
              <a:rPr lang="en-US" sz="2000" dirty="0" err="1" smtClean="0"/>
              <a:t>lucruri</a:t>
            </a:r>
            <a:r>
              <a:rPr lang="en-US" sz="2000" dirty="0" smtClean="0"/>
              <a:t> ca</a:t>
            </a:r>
            <a:r>
              <a:rPr lang="ro-RO" sz="2000" dirty="0" smtClean="0"/>
              <a:t> </a:t>
            </a:r>
            <a:r>
              <a:rPr lang="vi-VN" sz="2000" dirty="0" smtClean="0"/>
              <a:t>să aveți pace în Mine. În lume veți avea</a:t>
            </a:r>
            <a:r>
              <a:rPr lang="ro-RO" sz="2000" dirty="0" smtClean="0"/>
              <a:t> </a:t>
            </a:r>
            <a:r>
              <a:rPr lang="vi-VN" sz="2000" dirty="0" smtClean="0"/>
              <a:t>necazuri, dar, îndrăzniți, Eu am biruit</a:t>
            </a:r>
            <a:r>
              <a:rPr lang="ro-RO" sz="2000" dirty="0" smtClean="0"/>
              <a:t> </a:t>
            </a:r>
            <a:r>
              <a:rPr lang="en-US" sz="2000" dirty="0" err="1" smtClean="0"/>
              <a:t>lumea</a:t>
            </a:r>
            <a:r>
              <a:rPr lang="en-US" sz="2000" dirty="0" smtClean="0"/>
              <a:t>” (</a:t>
            </a:r>
            <a:r>
              <a:rPr lang="en-US" sz="2000" dirty="0" err="1" smtClean="0"/>
              <a:t>Ioan</a:t>
            </a:r>
            <a:r>
              <a:rPr lang="en-US" sz="2000" dirty="0" smtClean="0"/>
              <a:t> 16:33)</a:t>
            </a:r>
            <a:endParaRPr lang="en-US" sz="3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42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FEE39-442E-0BC9-9D99-80FE98FB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047" y="875194"/>
            <a:ext cx="4195674" cy="205252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o-RO" sz="4300" b="1" dirty="0" smtClean="0">
                <a:solidFill>
                  <a:srgbClr val="C00000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NE GÂNDIM ÎMPREUNĂ</a:t>
            </a:r>
            <a:r>
              <a:rPr lang="en-US" sz="4300" b="1" dirty="0" smtClean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r>
              <a:rPr lang="en-US" sz="4300" b="1" dirty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4300" b="1" dirty="0">
                <a:solidFill>
                  <a:srgbClr val="C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4300" b="1" dirty="0">
              <a:solidFill>
                <a:srgbClr val="C00000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hild hugging another child&#10;&#10;Description automatically generated">
            <a:extLst>
              <a:ext uri="{FF2B5EF4-FFF2-40B4-BE49-F238E27FC236}">
                <a16:creationId xmlns:a16="http://schemas.microsoft.com/office/drawing/2014/main" xmlns="" id="{5A116537-FEFE-B63A-3298-135B6C13D4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90" r="9059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EB8152-B92B-8A76-E285-1914E4D9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707039"/>
            <a:ext cx="4563541" cy="291387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vi-VN" sz="2000" dirty="0" smtClean="0"/>
              <a:t>1. Cum crezi că a-ți aduce aminte de</a:t>
            </a:r>
            <a:r>
              <a:rPr lang="ro-RO" sz="2000" dirty="0" smtClean="0"/>
              <a:t> </a:t>
            </a:r>
            <a:r>
              <a:rPr lang="en-US" sz="2000" dirty="0" err="1" smtClean="0"/>
              <a:t>promisiunea</a:t>
            </a:r>
            <a:r>
              <a:rPr lang="en-US" sz="2000" dirty="0" smtClean="0"/>
              <a:t> </a:t>
            </a:r>
            <a:r>
              <a:rPr lang="en-US" sz="2000" dirty="0" err="1" smtClean="0"/>
              <a:t>lui</a:t>
            </a:r>
            <a:r>
              <a:rPr lang="en-US" sz="2000" dirty="0" smtClean="0"/>
              <a:t> </a:t>
            </a:r>
            <a:r>
              <a:rPr lang="en-US" sz="2000" dirty="0" err="1" smtClean="0"/>
              <a:t>Isus</a:t>
            </a:r>
            <a:r>
              <a:rPr lang="en-US" sz="2000" dirty="0" smtClean="0"/>
              <a:t> </a:t>
            </a:r>
            <a:r>
              <a:rPr lang="en-US" sz="2000" dirty="0" err="1" smtClean="0"/>
              <a:t>privitoare</a:t>
            </a:r>
            <a:r>
              <a:rPr lang="en-US" sz="2000" dirty="0" smtClean="0"/>
              <a:t> la pace</a:t>
            </a:r>
            <a:r>
              <a:rPr lang="ro-RO" sz="2000" dirty="0" smtClean="0"/>
              <a:t> </a:t>
            </a:r>
            <a:r>
              <a:rPr lang="it-IT" sz="2000" dirty="0" smtClean="0"/>
              <a:t>te poate ajuta să te simți mai bine în</a:t>
            </a:r>
            <a:r>
              <a:rPr lang="ro-RO" sz="2000" dirty="0" smtClean="0"/>
              <a:t> </a:t>
            </a:r>
            <a:r>
              <a:rPr lang="vi-VN" sz="2000" dirty="0" smtClean="0"/>
              <a:t>vremuri grele sau înfricoșătoare?</a:t>
            </a:r>
          </a:p>
          <a:p>
            <a:pPr>
              <a:buNone/>
            </a:pPr>
            <a:r>
              <a:rPr lang="it-IT" sz="2000" dirty="0" smtClean="0"/>
              <a:t>2. Te poți gândi la un moment în care</a:t>
            </a:r>
            <a:r>
              <a:rPr lang="ro-RO" sz="2000" dirty="0" smtClean="0"/>
              <a:t> </a:t>
            </a:r>
            <a:r>
              <a:rPr lang="it-IT" sz="2000" dirty="0" smtClean="0"/>
              <a:t>citirea unei istorisiri biblice sau ascultarea</a:t>
            </a:r>
            <a:r>
              <a:rPr lang="ro-RO" sz="2000" dirty="0" smtClean="0"/>
              <a:t> </a:t>
            </a:r>
            <a:r>
              <a:rPr lang="fr-FR" sz="2000" dirty="0" err="1" smtClean="0"/>
              <a:t>unui</a:t>
            </a:r>
            <a:r>
              <a:rPr lang="fr-FR" sz="2000" dirty="0" smtClean="0"/>
              <a:t> verset </a:t>
            </a:r>
            <a:r>
              <a:rPr lang="fr-FR" sz="2000" dirty="0" err="1" smtClean="0"/>
              <a:t>biblic</a:t>
            </a:r>
            <a:r>
              <a:rPr lang="fr-FR" sz="2000" dirty="0" smtClean="0"/>
              <a:t> te-a </a:t>
            </a:r>
            <a:r>
              <a:rPr lang="fr-FR" sz="2000" dirty="0" err="1" smtClean="0"/>
              <a:t>ajutat</a:t>
            </a:r>
            <a:r>
              <a:rPr lang="fr-FR" sz="2000" dirty="0" smtClean="0"/>
              <a:t> </a:t>
            </a:r>
            <a:r>
              <a:rPr lang="fr-FR" sz="2000" dirty="0" err="1" smtClean="0"/>
              <a:t>să</a:t>
            </a:r>
            <a:r>
              <a:rPr lang="ro-RO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simți</a:t>
            </a:r>
            <a:r>
              <a:rPr lang="en-US" sz="2000" dirty="0" smtClean="0"/>
              <a:t> </a:t>
            </a:r>
            <a:r>
              <a:rPr lang="en-US" sz="2000" dirty="0" err="1" smtClean="0"/>
              <a:t>liniștit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curajos</a:t>
            </a:r>
            <a:r>
              <a:rPr lang="en-US" sz="2000" dirty="0" smtClean="0"/>
              <a:t>?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046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8EDB8-FDD7-6593-ED2F-B463F37F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284" y="1152689"/>
            <a:ext cx="5291663" cy="16287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83883B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AL DOILEA </a:t>
            </a:r>
            <a:r>
              <a:rPr lang="en-US" b="1" dirty="0" smtClean="0">
                <a:solidFill>
                  <a:srgbClr val="83883B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 SABAT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ro-RO" sz="2200" b="1" dirty="0" smtClean="0"/>
              <a:t>Cuvântul lui Dumnezeu îmi oferă ceva de împărtășit altora</a:t>
            </a:r>
            <a:r>
              <a:rPr lang="en-US" sz="2200" b="1" dirty="0">
                <a:effectLst/>
                <a:latin typeface="Avenir Next" panose="020B0503020202020204" pitchFamily="34" charset="0"/>
              </a:rPr>
              <a:t/>
            </a:r>
            <a:br>
              <a:rPr lang="en-US" sz="2200" b="1" dirty="0">
                <a:effectLst/>
                <a:latin typeface="Avenir Next" panose="020B0503020202020204" pitchFamily="34" charset="0"/>
              </a:rPr>
            </a:br>
            <a:r>
              <a:rPr lang="ro-RO" sz="1800" dirty="0" smtClean="0">
                <a:solidFill>
                  <a:srgbClr val="83883B"/>
                </a:solidFill>
                <a:latin typeface="Avenir Next" panose="020B0503020202020204" pitchFamily="34" charset="0"/>
                <a:cs typeface="Didot" panose="02000503000000020003" pitchFamily="2" charset="-79"/>
              </a:rPr>
              <a:t>CEVA </a:t>
            </a:r>
            <a:r>
              <a:rPr lang="en-US" sz="180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INCREDIB</a:t>
            </a:r>
            <a:r>
              <a:rPr lang="ro-RO" sz="180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I</a:t>
            </a:r>
            <a:r>
              <a:rPr lang="en-US" sz="180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L </a:t>
            </a:r>
            <a:r>
              <a:rPr lang="ro-RO" sz="1800" dirty="0" smtClean="0">
                <a:solidFill>
                  <a:srgbClr val="83883B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Î</a:t>
            </a:r>
            <a:r>
              <a:rPr lang="en-US" sz="180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 I</a:t>
            </a:r>
            <a:r>
              <a:rPr lang="ro-RO" sz="180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NSU</a:t>
            </a:r>
            <a:r>
              <a:rPr lang="en-US" sz="180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L</a:t>
            </a:r>
            <a:r>
              <a:rPr lang="ro-RO" sz="180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A </a:t>
            </a:r>
            <a:r>
              <a:rPr lang="en-US" sz="1800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n-US" sz="1800" dirty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ROYALE</a:t>
            </a:r>
            <a:br>
              <a:rPr lang="en-US" sz="1800" dirty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1900" dirty="0">
              <a:solidFill>
                <a:srgbClr val="83883B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5" name="Picture 4" descr="A child reading a book&#10;&#10;Description automatically generated">
            <a:extLst>
              <a:ext uri="{FF2B5EF4-FFF2-40B4-BE49-F238E27FC236}">
                <a16:creationId xmlns:a16="http://schemas.microsoft.com/office/drawing/2014/main" xmlns="" id="{A230335A-1B2B-D09B-3539-3C1E74EA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58" r="-1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E4B7D-20B4-5FB3-1AD7-59F58E659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84" y="3343933"/>
            <a:ext cx="5291663" cy="243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200" b="1" dirty="0" smtClean="0">
                <a:solidFill>
                  <a:srgbClr val="83883B"/>
                </a:solidFill>
                <a:effectLst/>
                <a:latin typeface="Avenir Next" panose="020B0503020202020204" pitchFamily="34" charset="0"/>
              </a:rPr>
              <a:t>De memorat</a:t>
            </a:r>
            <a:r>
              <a:rPr lang="en-US" sz="2200" b="1" dirty="0" smtClean="0">
                <a:solidFill>
                  <a:srgbClr val="83883B"/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vi-VN" sz="2400" dirty="0" smtClean="0"/>
              <a:t>„Căci Îi vei fi martor față de</a:t>
            </a:r>
            <a:r>
              <a:rPr lang="ro-RO" sz="2400" dirty="0" smtClean="0"/>
              <a:t> </a:t>
            </a:r>
            <a:r>
              <a:rPr lang="it-IT" sz="2400" dirty="0" smtClean="0"/>
              <a:t>toți oamenii, pentru lucrurile pe care le-ai</a:t>
            </a:r>
            <a:r>
              <a:rPr lang="ro-RO" sz="2400" dirty="0" smtClean="0"/>
              <a:t> </a:t>
            </a:r>
            <a:r>
              <a:rPr lang="vi-VN" sz="2400" dirty="0" smtClean="0"/>
              <a:t>văzut și auzit” (Faptele apostolilor 22:15)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30375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86295-BD7E-D7D7-D8E4-14BB943D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745" y="1011247"/>
            <a:ext cx="4195674" cy="205252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o-RO" sz="4300" b="1" dirty="0" smtClean="0">
                <a:solidFill>
                  <a:srgbClr val="83883B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NE GÂNDIM ÎMPREUNĂ</a:t>
            </a:r>
            <a:r>
              <a:rPr lang="en-US" sz="4300" b="1" dirty="0" smtClean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r>
              <a:rPr lang="en-US" sz="4300" b="1" dirty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4300" b="1" dirty="0">
                <a:solidFill>
                  <a:srgbClr val="83883B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4300" b="1" dirty="0">
              <a:solidFill>
                <a:srgbClr val="83883B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hild reading a book&#10;&#10;Description automatically generated">
            <a:extLst>
              <a:ext uri="{FF2B5EF4-FFF2-40B4-BE49-F238E27FC236}">
                <a16:creationId xmlns:a16="http://schemas.microsoft.com/office/drawing/2014/main" xmlns="" id="{8EF799F0-766B-9F1D-8539-1FECA2A0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0"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E70BEE-FEB9-77BC-9847-CE95AC13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665" y="2917423"/>
            <a:ext cx="4195673" cy="291387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it-IT" sz="2000" dirty="0" smtClean="0"/>
              <a:t>1. Numește o persoană cu care ai vrea să</a:t>
            </a:r>
            <a:r>
              <a:rPr lang="ro-RO" sz="2000" dirty="0" smtClean="0"/>
              <a:t> </a:t>
            </a:r>
            <a:r>
              <a:rPr lang="vi-VN" sz="2000" dirty="0" smtClean="0"/>
              <a:t>împărtășești Cuvântul lui Dumnezeu.</a:t>
            </a:r>
          </a:p>
          <a:p>
            <a:pPr>
              <a:buNone/>
            </a:pPr>
            <a:r>
              <a:rPr lang="vi-VN" sz="2000" dirty="0" smtClean="0"/>
              <a:t>2. În această săptămână poate poți desena</a:t>
            </a:r>
            <a:r>
              <a:rPr lang="ro-RO" sz="2000" dirty="0" smtClean="0"/>
              <a:t> </a:t>
            </a:r>
            <a:r>
              <a:rPr lang="pt-BR" sz="2000" dirty="0" smtClean="0"/>
              <a:t>o imagine sau poți face o felicitare</a:t>
            </a:r>
            <a:r>
              <a:rPr lang="ro-RO" sz="2000" dirty="0" smtClean="0"/>
              <a:t> </a:t>
            </a:r>
            <a:r>
              <a:rPr lang="vi-VN" sz="2000" dirty="0" smtClean="0"/>
              <a:t>cu versetul tău biblic favorit pe care să</a:t>
            </a:r>
            <a:r>
              <a:rPr lang="ro-RO" sz="2000" dirty="0" smtClean="0"/>
              <a:t> </a:t>
            </a:r>
            <a:r>
              <a:rPr lang="it-IT" sz="2000" dirty="0" smtClean="0"/>
              <a:t>o oferi unei persoane speciale.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  <a:cs typeface="Didot" panose="02000503000000020003" pitchFamily="2" charset="-79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716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E4B3E531-D6C4-C360-0CB2-F9E4FAC52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29551"/>
            <a:ext cx="10905066" cy="29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37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B2FFE-B4F3-7936-585C-5E89AA48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5" y="3931526"/>
            <a:ext cx="4574463" cy="245268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o-RO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PRIMUL SABAT</a:t>
            </a:r>
            <a:r>
              <a:rPr lang="en-US" sz="3200" dirty="0">
                <a:effectLst/>
                <a:latin typeface="Helvetica" pitchFamily="2" charset="0"/>
              </a:rPr>
              <a:t/>
            </a:r>
            <a:br>
              <a:rPr lang="en-US" sz="3200" dirty="0">
                <a:effectLst/>
                <a:latin typeface="Helvetica" pitchFamily="2" charset="0"/>
              </a:rPr>
            </a:br>
            <a:r>
              <a:rPr lang="ro-RO" sz="3200" dirty="0" smtClean="0">
                <a:effectLst/>
                <a:latin typeface="Helvetica" pitchFamily="2" charset="0"/>
              </a:rPr>
              <a:t/>
            </a:r>
            <a:br>
              <a:rPr lang="ro-RO" sz="3200" dirty="0" smtClean="0">
                <a:effectLst/>
                <a:latin typeface="Helvetica" pitchFamily="2" charset="0"/>
              </a:rPr>
            </a:br>
            <a:r>
              <a:rPr lang="en-US" sz="3200" b="1" dirty="0" err="1" smtClean="0"/>
              <a:t>Totul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despre</a:t>
            </a:r>
            <a:r>
              <a:rPr lang="ro-RO" sz="3200" b="1" dirty="0" smtClean="0"/>
              <a:t> </a:t>
            </a:r>
            <a:r>
              <a:rPr lang="en-US" sz="3200" b="1" dirty="0" err="1" smtClean="0"/>
              <a:t>Cuvântul</a:t>
            </a:r>
            <a:r>
              <a:rPr lang="en-US" sz="3200" b="1" dirty="0" smtClean="0"/>
              <a:t> </a:t>
            </a: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en-US" sz="3200" b="1" dirty="0" err="1" smtClean="0"/>
              <a:t>lui</a:t>
            </a:r>
            <a:r>
              <a:rPr lang="ro-RO" sz="3200" b="1" dirty="0" smtClean="0"/>
              <a:t> </a:t>
            </a:r>
            <a:r>
              <a:rPr lang="en-US" sz="3200" b="1" dirty="0" err="1" smtClean="0"/>
              <a:t>Dumnezeu</a:t>
            </a:r>
            <a:r>
              <a:rPr lang="en-US" sz="3200" dirty="0">
                <a:effectLst/>
                <a:latin typeface="Helvetica" pitchFamily="2" charset="0"/>
              </a:rPr>
              <a:t/>
            </a:r>
            <a:br>
              <a:rPr lang="en-US" sz="3200" dirty="0">
                <a:effectLst/>
                <a:latin typeface="Helvetica" pitchFamily="2" charset="0"/>
              </a:rPr>
            </a:b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CEA MAI </a:t>
            </a:r>
            <a:r>
              <a:rPr lang="ro-RO" sz="2000" dirty="0" smtClean="0">
                <a:solidFill>
                  <a:schemeClr val="accent6">
                    <a:lumMod val="75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IMPORTANTĂ CARTE DIN LUME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3200" dirty="0">
              <a:solidFill>
                <a:schemeClr val="accent6">
                  <a:lumMod val="75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5" name="Picture 4" descr="A close-up of a signature&#10;&#10;Description automatically generated">
            <a:extLst>
              <a:ext uri="{FF2B5EF4-FFF2-40B4-BE49-F238E27FC236}">
                <a16:creationId xmlns:a16="http://schemas.microsoft.com/office/drawing/2014/main" xmlns="" id="{8F81E6CD-5322-E77F-0650-0014942DC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01" b="238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FBBDBA-D57F-7C0D-AC58-55A6F6F9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4026580"/>
            <a:ext cx="5960236" cy="245268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o-RO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De memorat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en-US" sz="2000" dirty="0" smtClean="0">
                <a:effectLst/>
                <a:latin typeface="Avenir Next" panose="020B0503020202020204" pitchFamily="34" charset="0"/>
              </a:rPr>
              <a:t>“</a:t>
            </a:r>
            <a:r>
              <a:rPr lang="pt-BR" sz="2000" dirty="0" smtClean="0"/>
              <a:t>Căci nicio prorocie n-a fost</a:t>
            </a:r>
          </a:p>
          <a:p>
            <a:pPr>
              <a:buNone/>
            </a:pPr>
            <a:r>
              <a:rPr lang="vi-VN" sz="2000" dirty="0" smtClean="0"/>
              <a:t>adusă prin voia omului; ci oamenii au</a:t>
            </a:r>
          </a:p>
          <a:p>
            <a:pPr>
              <a:buNone/>
            </a:pPr>
            <a:r>
              <a:rPr lang="fr-FR" sz="2000" dirty="0" err="1" smtClean="0"/>
              <a:t>vorbit</a:t>
            </a:r>
            <a:r>
              <a:rPr lang="fr-FR" sz="2000" dirty="0" smtClean="0"/>
              <a:t> de la </a:t>
            </a:r>
            <a:r>
              <a:rPr lang="fr-FR" sz="2000" dirty="0" err="1" smtClean="0"/>
              <a:t>Dumnezeu</a:t>
            </a:r>
            <a:r>
              <a:rPr lang="fr-FR" sz="2000" dirty="0" smtClean="0"/>
              <a:t>, </a:t>
            </a:r>
            <a:r>
              <a:rPr lang="fr-FR" sz="2000" dirty="0" err="1" smtClean="0"/>
              <a:t>mâna</a:t>
            </a:r>
            <a:r>
              <a:rPr lang="fr-FR" sz="2000" dirty="0" smtClean="0"/>
              <a:t>ți de </a:t>
            </a:r>
            <a:r>
              <a:rPr lang="fr-FR" sz="2000" dirty="0" err="1" smtClean="0"/>
              <a:t>Duhul</a:t>
            </a:r>
            <a:endParaRPr lang="fr-FR" sz="2000" dirty="0" smtClean="0"/>
          </a:p>
          <a:p>
            <a:pPr>
              <a:buNone/>
            </a:pPr>
            <a:r>
              <a:rPr lang="en-US" sz="2000" dirty="0" err="1" smtClean="0"/>
              <a:t>Sfânt</a:t>
            </a:r>
            <a:r>
              <a:rPr lang="en-US" sz="2000" dirty="0" smtClean="0">
                <a:effectLst/>
                <a:latin typeface="Avenir Next" panose="020B0503020202020204" pitchFamily="34" charset="0"/>
              </a:rPr>
              <a:t>.” </a:t>
            </a:r>
            <a:endParaRPr lang="en-US" sz="2000" dirty="0">
              <a:effectLst/>
              <a:latin typeface="Avenir Next" panose="020B0503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effectLst/>
                <a:latin typeface="Avenir Next" panose="020B0503020202020204" pitchFamily="34" charset="0"/>
              </a:rPr>
              <a:t>2 </a:t>
            </a:r>
            <a:r>
              <a:rPr lang="en-US" sz="2000" dirty="0" err="1" smtClean="0">
                <a:effectLst/>
                <a:latin typeface="Avenir Next" panose="020B0503020202020204" pitchFamily="34" charset="0"/>
              </a:rPr>
              <a:t>Petr</a:t>
            </a:r>
            <a:r>
              <a:rPr lang="ro-RO" sz="2000" dirty="0" smtClean="0">
                <a:effectLst/>
                <a:latin typeface="Avenir Next" panose="020B0503020202020204" pitchFamily="34" charset="0"/>
              </a:rPr>
              <a:t>u</a:t>
            </a:r>
            <a:r>
              <a:rPr lang="en-US" sz="2000" dirty="0" smtClean="0">
                <a:effectLst/>
                <a:latin typeface="Avenir Next" panose="020B0503020202020204" pitchFamily="34" charset="0"/>
              </a:rPr>
              <a:t> 1:21</a:t>
            </a:r>
            <a:endParaRPr lang="en-US" sz="2000" dirty="0">
              <a:effectLst/>
              <a:latin typeface="Avenir Next" panose="020B0503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34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3969F-73D8-1E46-0552-D1D991C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algn="ctr"/>
            <a:r>
              <a:rPr lang="ro-RO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SĂ NE GÂNDIM ÎMPREUNĂ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3600" b="1" dirty="0">
              <a:solidFill>
                <a:schemeClr val="accent6">
                  <a:lumMod val="75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4" name="Picture 3" descr="A close-up of a signature&#10;&#10;Description automatically generated">
            <a:extLst>
              <a:ext uri="{FF2B5EF4-FFF2-40B4-BE49-F238E27FC236}">
                <a16:creationId xmlns:a16="http://schemas.microsoft.com/office/drawing/2014/main" xmlns="" id="{6CE259AC-990C-F2C2-4ACB-022F3A6D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01" b="238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2B792-46AB-49CD-2C87-EFC0FF75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918" y="3752849"/>
            <a:ext cx="6484882" cy="2589978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o-RO" sz="2000" dirty="0" smtClean="0">
                <a:latin typeface="Avenir Next" panose="020B0503020202020204" pitchFamily="34" charset="0"/>
              </a:rPr>
              <a:t>De ce este Biblia diferită de oricare altă carte</a:t>
            </a:r>
            <a:r>
              <a:rPr lang="en-US" sz="2000" dirty="0" smtClean="0">
                <a:effectLst/>
                <a:latin typeface="Avenir Next" panose="020B0503020202020204" pitchFamily="34" charset="0"/>
              </a:rPr>
              <a:t>?</a:t>
            </a:r>
            <a:endParaRPr lang="en-US" sz="2000" dirty="0">
              <a:effectLst/>
              <a:latin typeface="Avenir Next" panose="020B0503020202020204" pitchFamily="34" charset="0"/>
            </a:endParaRPr>
          </a:p>
          <a:p>
            <a:pPr>
              <a:buNone/>
            </a:pPr>
            <a:r>
              <a:rPr lang="ro-RO" sz="2000" dirty="0" smtClean="0"/>
              <a:t>2.    </a:t>
            </a:r>
            <a:r>
              <a:rPr lang="en-US" sz="2000" dirty="0" err="1" smtClean="0"/>
              <a:t>Gândește-te</a:t>
            </a:r>
            <a:r>
              <a:rPr lang="en-US" sz="2000" dirty="0" smtClean="0"/>
              <a:t> la un </a:t>
            </a:r>
            <a:r>
              <a:rPr lang="en-US" sz="2000" dirty="0" err="1" smtClean="0"/>
              <a:t>lucru</a:t>
            </a:r>
            <a:r>
              <a:rPr lang="ro-RO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care </a:t>
            </a:r>
            <a:r>
              <a:rPr lang="en-US" sz="2000" dirty="0" err="1" smtClean="0"/>
              <a:t>îl</a:t>
            </a:r>
            <a:r>
              <a:rPr lang="en-US" sz="2000" dirty="0" smtClean="0"/>
              <a:t> </a:t>
            </a:r>
            <a:r>
              <a:rPr lang="en-US" sz="2000" dirty="0" err="1" smtClean="0"/>
              <a:t>poți</a:t>
            </a:r>
            <a:r>
              <a:rPr lang="en-US" sz="2000" dirty="0" smtClean="0"/>
              <a:t> face </a:t>
            </a:r>
            <a:r>
              <a:rPr lang="en-US" sz="2000" dirty="0" err="1" smtClean="0"/>
              <a:t>pentru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 </a:t>
            </a:r>
            <a:r>
              <a:rPr lang="en-US" sz="2000" dirty="0" err="1" smtClean="0"/>
              <a:t>înțelege</a:t>
            </a:r>
            <a:r>
              <a:rPr lang="en-US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bine</a:t>
            </a:r>
            <a:r>
              <a:rPr lang="en-US" sz="2000" dirty="0" smtClean="0"/>
              <a:t> </a:t>
            </a:r>
            <a:r>
              <a:rPr lang="en-US" sz="2000" dirty="0" err="1" smtClean="0"/>
              <a:t>Biblia</a:t>
            </a:r>
            <a:r>
              <a:rPr lang="en-US" sz="2000" dirty="0" smtClean="0"/>
              <a:t>.</a:t>
            </a: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65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E9964-FF4F-5FAC-CF4C-6C9CDDF9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42035"/>
            <a:ext cx="5289166" cy="2452687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7F99AA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D</a:t>
            </a:r>
            <a:r>
              <a:rPr lang="ro-RO" sz="3200" b="1" dirty="0" smtClean="0">
                <a:solidFill>
                  <a:srgbClr val="7F99AA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UMINICĂ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o-RO" sz="2800" b="1" dirty="0" smtClean="0">
                <a:effectLst/>
                <a:latin typeface="Avenir Next" panose="020B0503020202020204" pitchFamily="34" charset="0"/>
              </a:rPr>
              <a:t>Cuvântul Lui Dumnezeu Îmi dă Speranță</a:t>
            </a:r>
            <a:r>
              <a:rPr lang="en-US" sz="2800" dirty="0">
                <a:effectLst/>
                <a:latin typeface="Avenir Next" panose="020B0503020202020204" pitchFamily="34" charset="0"/>
              </a:rPr>
              <a:t/>
            </a:r>
            <a:br>
              <a:rPr lang="en-US" sz="2800" dirty="0">
                <a:effectLst/>
                <a:latin typeface="Avenir Next" panose="020B0503020202020204" pitchFamily="34" charset="0"/>
              </a:rPr>
            </a:br>
            <a:r>
              <a:rPr lang="en-US" sz="1600" dirty="0" smtClean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B</a:t>
            </a:r>
            <a:r>
              <a:rPr lang="ro-RO" sz="1600" dirty="0" smtClean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INECUVÂNTAREA VINE ÎN CUTII</a:t>
            </a:r>
            <a:r>
              <a:rPr lang="en-US" sz="1600" dirty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1600" dirty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2800" dirty="0">
              <a:solidFill>
                <a:srgbClr val="7F99AA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5" name="Picture 4" descr="A tray of flour and some food&#10;&#10;Description automatically generated with medium confidence">
            <a:extLst>
              <a:ext uri="{FF2B5EF4-FFF2-40B4-BE49-F238E27FC236}">
                <a16:creationId xmlns:a16="http://schemas.microsoft.com/office/drawing/2014/main" xmlns="" id="{5A4EA1FA-FE68-12AC-696A-272EACC5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62" b="5824"/>
          <a:stretch/>
        </p:blipFill>
        <p:spPr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D9E506-B6CA-7AF1-69DB-90528182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462" y="4162754"/>
            <a:ext cx="6319180" cy="2553357"/>
          </a:xfrm>
        </p:spPr>
        <p:txBody>
          <a:bodyPr anchor="ctr">
            <a:normAutofit/>
          </a:bodyPr>
          <a:lstStyle/>
          <a:p>
            <a:r>
              <a:rPr lang="ro-RO" sz="1800" b="1" dirty="0" smtClean="0">
                <a:solidFill>
                  <a:srgbClr val="7F99AA"/>
                </a:solidFill>
                <a:latin typeface="Avenir Next" panose="020B0503020202020204" pitchFamily="34" charset="0"/>
              </a:rPr>
              <a:t>D</a:t>
            </a:r>
            <a:r>
              <a:rPr lang="en-US" sz="1800" b="1" dirty="0" smtClean="0">
                <a:solidFill>
                  <a:srgbClr val="7F99AA"/>
                </a:solidFill>
                <a:effectLst/>
                <a:latin typeface="Avenir Next" panose="020B0503020202020204" pitchFamily="34" charset="0"/>
              </a:rPr>
              <a:t>e</a:t>
            </a:r>
            <a:r>
              <a:rPr lang="ro-RO" sz="1800" b="1" dirty="0" smtClean="0">
                <a:solidFill>
                  <a:srgbClr val="7F99AA"/>
                </a:solidFill>
                <a:effectLst/>
                <a:latin typeface="Avenir Next" panose="020B0503020202020204" pitchFamily="34" charset="0"/>
              </a:rPr>
              <a:t> memorat</a:t>
            </a:r>
            <a:r>
              <a:rPr lang="en-US" sz="1800" b="1" dirty="0" smtClean="0">
                <a:solidFill>
                  <a:srgbClr val="7F99AA"/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en-US" sz="1800" dirty="0" smtClean="0">
                <a:effectLst/>
                <a:latin typeface="Avenir Next" panose="020B0503020202020204" pitchFamily="34" charset="0"/>
              </a:rPr>
              <a:t>“</a:t>
            </a:r>
            <a:r>
              <a:rPr lang="fr-FR" sz="1800" dirty="0" smtClean="0"/>
              <a:t>Și </a:t>
            </a:r>
            <a:r>
              <a:rPr lang="fr-FR" sz="1800" dirty="0" err="1" smtClean="0"/>
              <a:t>tot</a:t>
            </a:r>
            <a:r>
              <a:rPr lang="fr-FR" sz="1800" dirty="0" smtClean="0"/>
              <a:t> ce a </a:t>
            </a:r>
            <a:r>
              <a:rPr lang="fr-FR" sz="1800" dirty="0" err="1" smtClean="0"/>
              <a:t>fost</a:t>
            </a:r>
            <a:r>
              <a:rPr lang="fr-FR" sz="1800" dirty="0" smtClean="0"/>
              <a:t> </a:t>
            </a:r>
            <a:r>
              <a:rPr lang="fr-FR" sz="1800" dirty="0" err="1" smtClean="0"/>
              <a:t>scris</a:t>
            </a:r>
            <a:r>
              <a:rPr lang="fr-FR" sz="1800" dirty="0" smtClean="0"/>
              <a:t> mai</a:t>
            </a:r>
            <a:r>
              <a:rPr lang="ro-RO" sz="1800" dirty="0" smtClean="0"/>
              <a:t> </a:t>
            </a:r>
            <a:r>
              <a:rPr lang="fr-FR" sz="1800" dirty="0" err="1" smtClean="0"/>
              <a:t>înainte</a:t>
            </a:r>
            <a:r>
              <a:rPr lang="fr-FR" sz="1800" dirty="0" smtClean="0"/>
              <a:t> a </a:t>
            </a:r>
            <a:r>
              <a:rPr lang="fr-FR" sz="1800" dirty="0" err="1" smtClean="0"/>
              <a:t>fost</a:t>
            </a:r>
            <a:r>
              <a:rPr lang="fr-FR" sz="1800" dirty="0" smtClean="0"/>
              <a:t> </a:t>
            </a:r>
            <a:r>
              <a:rPr lang="fr-FR" sz="1800" dirty="0" err="1" smtClean="0"/>
              <a:t>scris</a:t>
            </a:r>
            <a:r>
              <a:rPr lang="fr-FR" sz="1800" dirty="0" smtClean="0"/>
              <a:t> </a:t>
            </a:r>
            <a:r>
              <a:rPr lang="fr-FR" sz="1800" dirty="0" err="1" smtClean="0"/>
              <a:t>pentru</a:t>
            </a:r>
            <a:r>
              <a:rPr lang="fr-FR" sz="1800" dirty="0" smtClean="0"/>
              <a:t> </a:t>
            </a:r>
            <a:r>
              <a:rPr lang="fr-FR" sz="1800" dirty="0" err="1" smtClean="0"/>
              <a:t>învăţătura</a:t>
            </a:r>
            <a:r>
              <a:rPr lang="ro-RO" sz="1800" dirty="0" smtClean="0"/>
              <a:t> </a:t>
            </a:r>
            <a:r>
              <a:rPr lang="vi-VN" sz="1800" dirty="0" smtClean="0"/>
              <a:t>noastră, pentru ca, prin răbdarea şi prin</a:t>
            </a:r>
            <a:r>
              <a:rPr lang="ro-RO" sz="1800" dirty="0" smtClean="0"/>
              <a:t> </a:t>
            </a:r>
            <a:r>
              <a:rPr lang="vi-VN" sz="1800" dirty="0" smtClean="0"/>
              <a:t>mângâierea pe care o dau Scripturile, să</a:t>
            </a:r>
            <a:r>
              <a:rPr lang="ro-RO" sz="1800" dirty="0" smtClean="0"/>
              <a:t> </a:t>
            </a:r>
            <a:r>
              <a:rPr lang="vi-VN" sz="1800" dirty="0" smtClean="0"/>
              <a:t>avem nădejde” (Romani 15:4).</a:t>
            </a:r>
            <a:endParaRPr lang="en-US" sz="1800" dirty="0">
              <a:effectLst/>
              <a:latin typeface="Avenir Next" panose="020B0503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dirty="0">
              <a:effectLst/>
              <a:latin typeface="Avenir Next" panose="020B0503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49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F9C99-C603-DF36-DEE6-A07246EF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algn="ctr"/>
            <a:r>
              <a:rPr lang="ro-RO" sz="3600" dirty="0" smtClean="0">
                <a:solidFill>
                  <a:srgbClr val="7F99AA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</a:t>
            </a:r>
            <a:r>
              <a:rPr lang="en-US" sz="3600" dirty="0" smtClean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</a:t>
            </a:r>
            <a:r>
              <a:rPr lang="ro-RO" sz="3600" dirty="0" smtClean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r>
              <a:rPr lang="en-US" sz="3600" dirty="0" smtClean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G</a:t>
            </a:r>
            <a:r>
              <a:rPr lang="ro-RO" sz="3600" dirty="0" smtClean="0">
                <a:solidFill>
                  <a:srgbClr val="7F99AA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ÂNDIM ÎMPREUNĂ</a:t>
            </a:r>
            <a:r>
              <a:rPr lang="en-US" sz="3600" dirty="0" smtClean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r>
              <a:rPr lang="en-US" sz="3600" dirty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3600" dirty="0">
                <a:solidFill>
                  <a:srgbClr val="7F99AA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3600" dirty="0">
              <a:solidFill>
                <a:srgbClr val="7F99AA"/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4" name="Picture 3" descr="A tray of flour and some food&#10;&#10;Description automatically generated with medium confidence">
            <a:extLst>
              <a:ext uri="{FF2B5EF4-FFF2-40B4-BE49-F238E27FC236}">
                <a16:creationId xmlns:a16="http://schemas.microsoft.com/office/drawing/2014/main" xmlns="" id="{DC64C851-9F3E-CA3C-D407-72D86322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62" b="582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F78570-79F2-DE15-4B2E-C7635E135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3" y="3752850"/>
            <a:ext cx="6811880" cy="245268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vi-VN" sz="2000" dirty="0" smtClean="0"/>
              <a:t>1. De ce a contat că femeia a făcut</a:t>
            </a:r>
            <a:r>
              <a:rPr lang="ro-RO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întâi</a:t>
            </a:r>
            <a:r>
              <a:rPr lang="en-US" sz="2000" dirty="0" smtClean="0"/>
              <a:t> </a:t>
            </a:r>
            <a:r>
              <a:rPr lang="en-US" sz="2000" dirty="0" err="1" smtClean="0"/>
              <a:t>pâine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Ilie</a:t>
            </a:r>
            <a:r>
              <a:rPr lang="en-US" sz="2000" dirty="0" smtClean="0"/>
              <a:t>?</a:t>
            </a:r>
          </a:p>
          <a:p>
            <a:pPr>
              <a:buNone/>
            </a:pPr>
            <a:r>
              <a:rPr lang="fr-FR" sz="2000" dirty="0" smtClean="0"/>
              <a:t>2. </a:t>
            </a:r>
            <a:r>
              <a:rPr lang="fr-FR" sz="2000" dirty="0" err="1" smtClean="0"/>
              <a:t>În</a:t>
            </a:r>
            <a:r>
              <a:rPr lang="fr-FR" sz="2000" dirty="0" smtClean="0"/>
              <a:t> ce </a:t>
            </a:r>
            <a:r>
              <a:rPr lang="fr-FR" sz="2000" dirty="0" err="1" smtClean="0"/>
              <a:t>mod</a:t>
            </a:r>
            <a:r>
              <a:rPr lang="fr-FR" sz="2000" dirty="0" smtClean="0"/>
              <a:t> a </a:t>
            </a:r>
            <a:r>
              <a:rPr lang="fr-FR" sz="2000" dirty="0" err="1" smtClean="0"/>
              <a:t>experimentat</a:t>
            </a:r>
            <a:r>
              <a:rPr lang="ro-RO" sz="2000" dirty="0" smtClean="0"/>
              <a:t> </a:t>
            </a:r>
            <a:r>
              <a:rPr lang="en-US" sz="2000" dirty="0" err="1" smtClean="0"/>
              <a:t>familia</a:t>
            </a:r>
            <a:r>
              <a:rPr lang="en-US" sz="2000" dirty="0" smtClean="0"/>
              <a:t> </a:t>
            </a:r>
            <a:r>
              <a:rPr lang="en-US" sz="2000" dirty="0" err="1" smtClean="0"/>
              <a:t>ta</a:t>
            </a:r>
            <a:r>
              <a:rPr lang="en-US" sz="2000" dirty="0" smtClean="0"/>
              <a:t> o </a:t>
            </a:r>
            <a:r>
              <a:rPr lang="en-US" sz="2000" dirty="0" err="1" smtClean="0"/>
              <a:t>minune</a:t>
            </a:r>
            <a:r>
              <a:rPr lang="en-US" sz="2000" dirty="0" smtClean="0"/>
              <a:t> de la</a:t>
            </a:r>
            <a:r>
              <a:rPr lang="ro-RO" sz="2000" dirty="0" smtClean="0"/>
              <a:t> </a:t>
            </a:r>
            <a:r>
              <a:rPr lang="en-US" sz="2000" dirty="0" err="1" smtClean="0"/>
              <a:t>Dumnezeu</a:t>
            </a:r>
            <a:r>
              <a:rPr lang="en-US" sz="2000" dirty="0" smtClean="0"/>
              <a:t>?</a:t>
            </a: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83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FB4FB-9575-4D98-48B4-310BF9EF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84" y="3974226"/>
            <a:ext cx="3985884" cy="2452687"/>
          </a:xfrm>
        </p:spPr>
        <p:txBody>
          <a:bodyPr anchor="ctr">
            <a:normAutofit fontScale="90000"/>
          </a:bodyPr>
          <a:lstStyle/>
          <a:p>
            <a:r>
              <a:rPr lang="ro-RO" sz="4000" b="1" dirty="0" smtClean="0">
                <a:solidFill>
                  <a:schemeClr val="accent2">
                    <a:lumMod val="75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LUNI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o-RO" sz="2800" b="1" dirty="0" smtClean="0">
                <a:latin typeface="Avenir Next" panose="020B0503020202020204" pitchFamily="34" charset="0"/>
              </a:rPr>
              <a:t>Cuvântul lui Dumnezeu este diferit de alte cărți </a:t>
            </a:r>
            <a:r>
              <a:rPr lang="en-US" sz="2800" b="1" dirty="0" smtClean="0">
                <a:effectLst/>
                <a:latin typeface="Avenir Next" panose="020B0503020202020204" pitchFamily="34" charset="0"/>
              </a:rPr>
              <a:t> </a:t>
            </a:r>
            <a:r>
              <a:rPr lang="en-US" sz="2800" b="1" dirty="0">
                <a:effectLst/>
                <a:latin typeface="Avenir Next" panose="020B0503020202020204" pitchFamily="34" charset="0"/>
              </a:rPr>
              <a:t/>
            </a:r>
            <a:br>
              <a:rPr lang="en-US" sz="2800" b="1" dirty="0">
                <a:effectLst/>
                <a:latin typeface="Avenir Next" panose="020B0503020202020204" pitchFamily="34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S</a:t>
            </a:r>
            <a:r>
              <a:rPr lang="ro-RO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ALVEAZĂ VEȚI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!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5" name="Picture 4" descr="A book lying on the grass&#10;&#10;Description automatically generated">
            <a:extLst>
              <a:ext uri="{FF2B5EF4-FFF2-40B4-BE49-F238E27FC236}">
                <a16:creationId xmlns:a16="http://schemas.microsoft.com/office/drawing/2014/main" xmlns="" id="{0C835028-0ED6-D382-4C7C-F9CDE907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940" b="758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C7ECDD-E52D-2204-8F97-9E8D9209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158" y="3931527"/>
            <a:ext cx="5812221" cy="245268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  <a:cs typeface="Didot" panose="02000503000000020003" pitchFamily="2" charset="-79"/>
              </a:rPr>
              <a:t>D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  <a:cs typeface="Didot" panose="02000503000000020003" pitchFamily="2" charset="-79"/>
              </a:rPr>
              <a:t>e</a:t>
            </a:r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  <a:cs typeface="Didot" panose="02000503000000020003" pitchFamily="2" charset="-79"/>
              </a:rPr>
              <a:t> memorat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venir Next" panose="020B0503020202020204" pitchFamily="34" charset="0"/>
                <a:cs typeface="Didot" panose="02000503000000020003" pitchFamily="2" charset="-79"/>
              </a:rPr>
              <a:t>: </a:t>
            </a:r>
            <a:r>
              <a:rPr lang="en-US" sz="1800" dirty="0" smtClean="0"/>
              <a:t>„Din </a:t>
            </a:r>
            <a:r>
              <a:rPr lang="en-US" sz="1800" dirty="0" err="1" smtClean="0"/>
              <a:t>pruncie</a:t>
            </a:r>
            <a:r>
              <a:rPr lang="en-US" sz="1800" dirty="0" smtClean="0"/>
              <a:t> </a:t>
            </a:r>
            <a:r>
              <a:rPr lang="en-US" sz="1800" dirty="0" err="1" smtClean="0"/>
              <a:t>cunoști</a:t>
            </a:r>
            <a:r>
              <a:rPr lang="en-US" sz="1800" dirty="0" smtClean="0"/>
              <a:t> </a:t>
            </a:r>
            <a:r>
              <a:rPr lang="en-US" sz="1800" dirty="0" err="1" smtClean="0"/>
              <a:t>Sfintele</a:t>
            </a:r>
            <a:r>
              <a:rPr lang="ro-RO" sz="1800" dirty="0" smtClean="0"/>
              <a:t> </a:t>
            </a:r>
            <a:r>
              <a:rPr lang="vi-VN" sz="1800" dirty="0" smtClean="0"/>
              <a:t>Scripturi, care pot să-ți dea înțelepciunea</a:t>
            </a:r>
            <a:r>
              <a:rPr lang="ro-RO" sz="1800" dirty="0" smtClean="0"/>
              <a:t> </a:t>
            </a:r>
            <a:r>
              <a:rPr lang="it-IT" sz="1800" dirty="0" smtClean="0"/>
              <a:t>care duce la </a:t>
            </a:r>
            <a:r>
              <a:rPr lang="ro-RO" sz="1800" dirty="0" smtClean="0"/>
              <a:t> m</a:t>
            </a:r>
            <a:r>
              <a:rPr lang="it-IT" sz="1800" dirty="0" smtClean="0"/>
              <a:t>ântuire prin credința în</a:t>
            </a:r>
            <a:r>
              <a:rPr lang="ro-RO" sz="1800" dirty="0" smtClean="0"/>
              <a:t> </a:t>
            </a:r>
            <a:r>
              <a:rPr lang="en-US" sz="1800" dirty="0" err="1" smtClean="0"/>
              <a:t>Hristos</a:t>
            </a:r>
            <a:r>
              <a:rPr lang="en-US" sz="1800" dirty="0" smtClean="0"/>
              <a:t> </a:t>
            </a:r>
            <a:r>
              <a:rPr lang="en-US" sz="1800" dirty="0" err="1" smtClean="0"/>
              <a:t>Isus</a:t>
            </a:r>
            <a:r>
              <a:rPr lang="en-US" sz="1800" dirty="0" smtClean="0"/>
              <a:t>” </a:t>
            </a:r>
            <a:endParaRPr lang="ro-RO" sz="1800" dirty="0" smtClean="0"/>
          </a:p>
          <a:p>
            <a:pPr algn="ctr">
              <a:buNone/>
            </a:pPr>
            <a:r>
              <a:rPr lang="en-US" sz="1800" dirty="0" smtClean="0"/>
              <a:t>(2 </a:t>
            </a:r>
            <a:r>
              <a:rPr lang="en-US" sz="1800" dirty="0" err="1" smtClean="0"/>
              <a:t>Timotei</a:t>
            </a:r>
            <a:r>
              <a:rPr lang="en-US" sz="1800" dirty="0" smtClean="0"/>
              <a:t> 3:15).</a:t>
            </a:r>
            <a:endParaRPr lang="en-US" sz="1800" dirty="0">
              <a:latin typeface="Avenir Next" panose="020B0503020202020204" pitchFamily="34" charset="0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33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C6D23-A91E-DEDF-CD53-A90A3C7E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algn="ctr"/>
            <a:r>
              <a:rPr lang="ro-RO" sz="3600" b="1" dirty="0" smtClean="0">
                <a:solidFill>
                  <a:schemeClr val="accent2">
                    <a:lumMod val="75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</a:t>
            </a:r>
            <a:r>
              <a:rPr lang="ro-RO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G</a:t>
            </a:r>
            <a:r>
              <a:rPr lang="ro-RO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ÂNDIM ÎMPREUNĂ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4" name="Picture 3" descr="A book lying on the grass&#10;&#10;Description automatically generated">
            <a:extLst>
              <a:ext uri="{FF2B5EF4-FFF2-40B4-BE49-F238E27FC236}">
                <a16:creationId xmlns:a16="http://schemas.microsoft.com/office/drawing/2014/main" xmlns="" id="{F326A66B-B414-4E64-EFDE-9B840489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940" b="758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48BD6-EFFD-4E3B-69CB-05654829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395" y="3899995"/>
            <a:ext cx="7485413" cy="245268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it-IT" sz="1800" dirty="0" smtClean="0"/>
              <a:t>1. Întreabă un adult cum i-a schimbat</a:t>
            </a:r>
            <a:r>
              <a:rPr lang="ro-RO" sz="1800" dirty="0" smtClean="0"/>
              <a:t> </a:t>
            </a:r>
            <a:r>
              <a:rPr lang="en-US" sz="1800" dirty="0" err="1" smtClean="0"/>
              <a:t>Biblia</a:t>
            </a:r>
            <a:r>
              <a:rPr lang="en-US" sz="1800" dirty="0" smtClean="0"/>
              <a:t> via</a:t>
            </a:r>
            <a:r>
              <a:rPr lang="ro-RO" sz="1800" dirty="0" smtClean="0"/>
              <a:t>ț</a:t>
            </a:r>
            <a:r>
              <a:rPr lang="en-US" sz="1800" dirty="0" smtClean="0"/>
              <a:t>a.</a:t>
            </a:r>
          </a:p>
          <a:p>
            <a:pPr>
              <a:buNone/>
            </a:pPr>
            <a:r>
              <a:rPr lang="vi-VN" sz="1800" dirty="0" smtClean="0"/>
              <a:t>2. Poți găsi în Biblie o profeție care s-a</a:t>
            </a:r>
            <a:r>
              <a:rPr lang="ro-RO" sz="1800" dirty="0" smtClean="0"/>
              <a:t> </a:t>
            </a:r>
            <a:r>
              <a:rPr lang="en-US" sz="1800" dirty="0" err="1" smtClean="0"/>
              <a:t>împlinit</a:t>
            </a:r>
            <a:r>
              <a:rPr lang="en-US" sz="1800" dirty="0" smtClean="0"/>
              <a:t> ulterior?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91663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65053-C5AB-1009-EE93-6F01FE1C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285" y="910951"/>
            <a:ext cx="5291663" cy="1628775"/>
          </a:xfrm>
        </p:spPr>
        <p:txBody>
          <a:bodyPr anchor="b">
            <a:normAutofit/>
          </a:bodyPr>
          <a:lstStyle/>
          <a:p>
            <a:pPr algn="ctr"/>
            <a:r>
              <a:rPr lang="ro-RO" sz="3600" b="1" dirty="0" smtClean="0">
                <a:solidFill>
                  <a:schemeClr val="accent6">
                    <a:lumMod val="75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MARȚI</a:t>
            </a:r>
            <a:r>
              <a:rPr lang="en-US" sz="2800" dirty="0">
                <a:effectLst/>
                <a:latin typeface="Helvetica" pitchFamily="2" charset="0"/>
              </a:rPr>
              <a:t/>
            </a:r>
            <a:br>
              <a:rPr lang="en-US" sz="2800" dirty="0">
                <a:effectLst/>
                <a:latin typeface="Helvetica" pitchFamily="2" charset="0"/>
              </a:rPr>
            </a:br>
            <a:r>
              <a:rPr lang="ro-RO" sz="2800" b="1" dirty="0" smtClean="0">
                <a:latin typeface="Helvetica" pitchFamily="2" charset="0"/>
              </a:rPr>
              <a:t>Cuvântul Lui Dumnezeu este Călăuza Mea</a:t>
            </a:r>
            <a:r>
              <a:rPr lang="en-US" sz="2800" dirty="0">
                <a:effectLst/>
                <a:latin typeface="Helvetica" pitchFamily="2" charset="0"/>
              </a:rPr>
              <a:t/>
            </a:r>
            <a:br>
              <a:rPr lang="en-US" sz="2800" dirty="0">
                <a:effectLst/>
                <a:latin typeface="Helvetica" pitchFamily="2" charset="0"/>
              </a:rPr>
            </a:br>
            <a:r>
              <a:rPr lang="ro-RO" sz="1800" dirty="0" smtClean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cs typeface="Didot" panose="02000503000000020003" pitchFamily="2" charset="-79"/>
              </a:rPr>
              <a:t>UN SISTEM DE NAVIGAȚIE ÎNCORPORAT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5" name="Picture 4" descr="A cartoon of a lantern in a grass field&#10;&#10;Description automatically generated">
            <a:extLst>
              <a:ext uri="{FF2B5EF4-FFF2-40B4-BE49-F238E27FC236}">
                <a16:creationId xmlns:a16="http://schemas.microsoft.com/office/drawing/2014/main" xmlns="" id="{F39A8995-7466-5FAC-D494-121E5B904E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68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819F40-85C4-45EE-D0CC-4E68A65A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456" y="3111061"/>
            <a:ext cx="5319108" cy="1627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200" b="1" dirty="0" smtClean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D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e</a:t>
            </a:r>
            <a:r>
              <a:rPr lang="ro-RO" sz="2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 memorat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: </a:t>
            </a:r>
            <a:r>
              <a:rPr lang="vi-VN" sz="2400" dirty="0" smtClean="0"/>
              <a:t>„Cuvântul Tău este</a:t>
            </a:r>
            <a:r>
              <a:rPr lang="ro-RO" sz="2400" dirty="0" smtClean="0"/>
              <a:t> </a:t>
            </a:r>
            <a:r>
              <a:rPr lang="pt-BR" sz="2400" dirty="0" smtClean="0"/>
              <a:t>o candelă pentru picioarele mele</a:t>
            </a:r>
            <a:r>
              <a:rPr lang="ro-RO" sz="2400" dirty="0" smtClean="0"/>
              <a:t> </a:t>
            </a:r>
            <a:r>
              <a:rPr lang="it-IT" sz="2400" dirty="0" smtClean="0"/>
              <a:t>și o lumină pe cărarea mea”</a:t>
            </a:r>
            <a:r>
              <a:rPr lang="en-US" sz="2400" dirty="0" smtClean="0"/>
              <a:t>(</a:t>
            </a:r>
            <a:r>
              <a:rPr lang="en-US" sz="2400" dirty="0" err="1" smtClean="0"/>
              <a:t>Psalmii</a:t>
            </a:r>
            <a:r>
              <a:rPr lang="en-US" sz="2400" dirty="0" smtClean="0"/>
              <a:t> 119:105).</a:t>
            </a:r>
            <a:endParaRPr lang="en-US" sz="2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55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56D8C-709C-8EED-5DD9-8E54C9E3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665" y="1157149"/>
            <a:ext cx="4195674" cy="2052522"/>
          </a:xfrm>
        </p:spPr>
        <p:txBody>
          <a:bodyPr anchor="b">
            <a:normAutofit/>
          </a:bodyPr>
          <a:lstStyle/>
          <a:p>
            <a:pPr algn="ctr"/>
            <a:r>
              <a:rPr lang="ro-RO" sz="4000" b="1" dirty="0" smtClean="0">
                <a:solidFill>
                  <a:schemeClr val="accent6">
                    <a:lumMod val="75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SĂ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N</a:t>
            </a:r>
            <a:r>
              <a:rPr lang="ro-RO" sz="4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E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 G</a:t>
            </a:r>
            <a:r>
              <a:rPr lang="ro-RO" sz="4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ÂNDIM ÎMPREUNĂ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: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/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</a:br>
            <a:endParaRPr lang="en-US" sz="4000" b="1" dirty="0">
              <a:solidFill>
                <a:schemeClr val="accent6">
                  <a:lumMod val="75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rtoon of a lantern in a grass field&#10;&#10;Description automatically generated">
            <a:extLst>
              <a:ext uri="{FF2B5EF4-FFF2-40B4-BE49-F238E27FC236}">
                <a16:creationId xmlns:a16="http://schemas.microsoft.com/office/drawing/2014/main" xmlns="" id="{D4FDE8E2-57A9-8442-AA2B-1241BB3C59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"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31F78A-4E17-C300-D10C-800ADBE2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665" y="3063769"/>
            <a:ext cx="4195673" cy="291387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pt-BR" sz="2000" dirty="0" smtClean="0"/>
              <a:t>1. Cum se aseamănă ecolocația cu petrecerea</a:t>
            </a:r>
            <a:r>
              <a:rPr lang="ro-RO" sz="2000" dirty="0" smtClean="0"/>
              <a:t> </a:t>
            </a:r>
            <a:r>
              <a:rPr lang="fr-FR" sz="2000" dirty="0" err="1" smtClean="0"/>
              <a:t>timpului</a:t>
            </a:r>
            <a:r>
              <a:rPr lang="fr-FR" sz="2000" dirty="0" smtClean="0"/>
              <a:t> </a:t>
            </a:r>
            <a:r>
              <a:rPr lang="fr-FR" sz="2000" dirty="0" err="1" smtClean="0"/>
              <a:t>cu</a:t>
            </a:r>
            <a:r>
              <a:rPr lang="fr-FR" sz="2000" dirty="0" smtClean="0"/>
              <a:t> </a:t>
            </a:r>
            <a:r>
              <a:rPr lang="fr-FR" sz="2000" dirty="0" err="1" smtClean="0"/>
              <a:t>Isus</a:t>
            </a:r>
            <a:r>
              <a:rPr lang="fr-FR" sz="2000" dirty="0" smtClean="0"/>
              <a:t> </a:t>
            </a:r>
            <a:r>
              <a:rPr lang="fr-FR" sz="2000" dirty="0" err="1" smtClean="0"/>
              <a:t>în</a:t>
            </a:r>
            <a:r>
              <a:rPr lang="fr-FR" sz="2000" dirty="0" smtClean="0"/>
              <a:t> </a:t>
            </a:r>
            <a:r>
              <a:rPr lang="fr-FR" sz="2000" dirty="0" err="1" smtClean="0"/>
              <a:t>Cuvântul</a:t>
            </a:r>
            <a:r>
              <a:rPr lang="ro-RO" sz="2000" dirty="0" smtClean="0"/>
              <a:t> </a:t>
            </a:r>
            <a:r>
              <a:rPr lang="vi-VN" sz="2000" dirty="0" smtClean="0"/>
              <a:t>Său în fiecare zi?</a:t>
            </a:r>
          </a:p>
          <a:p>
            <a:pPr>
              <a:buNone/>
            </a:pPr>
            <a:r>
              <a:rPr lang="vi-VN" sz="2000" dirty="0" smtClean="0"/>
              <a:t>2. Este în regulă să sărim peste timpul</a:t>
            </a:r>
            <a:r>
              <a:rPr lang="ro-RO" sz="2000" dirty="0" smtClean="0"/>
              <a:t> </a:t>
            </a:r>
            <a:r>
              <a:rPr lang="fr-FR" sz="2000" dirty="0" err="1" smtClean="0"/>
              <a:t>nostru</a:t>
            </a:r>
            <a:r>
              <a:rPr lang="fr-FR" sz="2000" dirty="0" smtClean="0"/>
              <a:t> </a:t>
            </a:r>
            <a:r>
              <a:rPr lang="fr-FR" sz="2000" dirty="0" err="1" smtClean="0"/>
              <a:t>zilnic</a:t>
            </a:r>
            <a:r>
              <a:rPr lang="fr-FR" sz="2000" dirty="0" smtClean="0"/>
              <a:t> </a:t>
            </a:r>
            <a:r>
              <a:rPr lang="fr-FR" sz="2000" dirty="0" err="1" smtClean="0"/>
              <a:t>cu</a:t>
            </a:r>
            <a:r>
              <a:rPr lang="fr-FR" sz="2000" dirty="0" smtClean="0"/>
              <a:t> </a:t>
            </a:r>
            <a:r>
              <a:rPr lang="fr-FR" sz="2000" dirty="0" err="1" smtClean="0"/>
              <a:t>Dumnezeu</a:t>
            </a:r>
            <a:r>
              <a:rPr lang="fr-FR" sz="2000" dirty="0" smtClean="0"/>
              <a:t>? De ce nu?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55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4555</Words>
  <Application>Microsoft Office PowerPoint</Application>
  <PresentationFormat>Particularizare</PresentationFormat>
  <Paragraphs>299</Paragraphs>
  <Slides>18</Slides>
  <Notes>17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19" baseType="lpstr">
      <vt:lpstr>Office Theme</vt:lpstr>
      <vt:lpstr>BIBLIA ESTE  CUVÂNTUL LUI DUMNEZEU  PENTRU MINE </vt:lpstr>
      <vt:lpstr>PRIMUL SABAT  Totul despre Cuvântul  lui Dumnezeu CEA MAI IMPORTANTĂ CARTE DIN LUME </vt:lpstr>
      <vt:lpstr>SĂ NE GÂNDIM ÎMPREUNĂ: </vt:lpstr>
      <vt:lpstr>DUMINICĂ Cuvântul Lui Dumnezeu Îmi dă Speranță BINECUVÂNTAREA VINE ÎN CUTII </vt:lpstr>
      <vt:lpstr>SĂ NE GÂNDIM ÎMPREUNĂ: </vt:lpstr>
      <vt:lpstr>LUNI Cuvântul lui Dumnezeu este diferit de alte cărți   SALVEAZĂ VEȚI! </vt:lpstr>
      <vt:lpstr>SĂ NE GÂNDIM ÎMPREUNĂ:</vt:lpstr>
      <vt:lpstr>MARȚI Cuvântul Lui Dumnezeu este Călăuza Mea UN SISTEM DE NAVIGAȚIE ÎNCORPORAT</vt:lpstr>
      <vt:lpstr>SĂ NE GÂNDIM ÎMPREUNĂ: </vt:lpstr>
      <vt:lpstr>MIERCURI Cuvântul Lui Dumnezeu Mă Ajută să Cresc PLANTEAZĂ SEMINȚELE ADEVĂRULUI </vt:lpstr>
      <vt:lpstr>SĂ NE GÂNDIM ÎMPREUNĂ: </vt:lpstr>
      <vt:lpstr>JOI Cuvântul lui Dumnezeu îmi oferă o imagine a lui Isus  ÎMI ARATĂ CUM SĂ TRĂIESC CA EL </vt:lpstr>
      <vt:lpstr>SĂ NE GÂNDIM ÎMPREUNĂ: </vt:lpstr>
      <vt:lpstr>VINERI Cuvântul lui Dumnezeu îmi dă Pace GĂSIND FERICIRE ȘI ALINARE ÎN BIBLIE </vt:lpstr>
      <vt:lpstr>SĂ NE GÂNDIM ÎMPREUNĂ: </vt:lpstr>
      <vt:lpstr>AL DOILEA  SABAT Cuvântul lui Dumnezeu îmi oferă ceva de împărtășit altora CEVA  INCREDIBIL ÎN INSULA  ROYALE </vt:lpstr>
      <vt:lpstr>SĂ NE GÂNDIM ÎMPREUNĂ: </vt:lpstr>
      <vt:lpstr>Diapozitivul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 ESTE  CUVÂNTUL LUI DUMNEZEU  PENTRU MINE</dc:title>
  <dc:creator>Arrais, Raquel</dc:creator>
  <cp:lastModifiedBy>Alina</cp:lastModifiedBy>
  <cp:revision>22</cp:revision>
  <dcterms:created xsi:type="dcterms:W3CDTF">2024-09-09T02:48:51Z</dcterms:created>
  <dcterms:modified xsi:type="dcterms:W3CDTF">2024-10-22T12:40:37Z</dcterms:modified>
</cp:coreProperties>
</file>